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7"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75" r:id="rId12"/>
    <p:sldId id="266" r:id="rId13"/>
    <p:sldId id="267" r:id="rId14"/>
    <p:sldId id="268" r:id="rId15"/>
    <p:sldId id="269" r:id="rId16"/>
    <p:sldId id="270" r:id="rId17"/>
    <p:sldId id="271" r:id="rId18"/>
    <p:sldId id="272" r:id="rId19"/>
    <p:sldId id="273" r:id="rId20"/>
    <p:sldId id="274"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85">
          <p15:clr>
            <a:srgbClr val="A4A3A4"/>
          </p15:clr>
        </p15:guide>
        <p15:guide id="2" pos="3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0"/>
  </p:normalViewPr>
  <p:slideViewPr>
    <p:cSldViewPr snapToGrid="0">
      <p:cViewPr varScale="1">
        <p:scale>
          <a:sx n="160" d="100"/>
          <a:sy n="160" d="100"/>
        </p:scale>
        <p:origin x="240" y="176"/>
      </p:cViewPr>
      <p:guideLst>
        <p:guide orient="horz" pos="3185"/>
        <p:guide pos="392"/>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ae6edc152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ae6edc1522_1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g1ae6edc1522_1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ae6edc1522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ae6edc1522_1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g1ae6edc1522_1_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ae6edc1522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ae6edc1522_1_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g1ae6edc1522_1_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ae6edc1522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ae6edc1522_1_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g1ae6edc1522_1_2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ae744ed8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ae744ed87c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1ae744ed87c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a4de557af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a4de557af9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a4de557af9_0_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ae744ed87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ae744ed87c_0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g1ae744ed87c_0_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ae744ed87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ae744ed87c_0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g1ae744ed87c_0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ae7711df9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ae7711df90_0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g1ae7711df90_0_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ae6edc152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ae6edc1522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g1ae6edc1522_0_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ae6edc152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ae6edc1522_0_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g1ae6edc1522_0_3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ae6edc152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ae6edc1522_0_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g1ae6edc1522_0_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a4de557af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a4de557af9_0_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1a4de557af9_0_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a4de557af9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a4de557af9_0_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a4de557af9_0_4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ae6edc152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ae6edc1522_0_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g1ae6edc1522_0_2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age">
  <p:cSld name="Title page">
    <p:bg>
      <p:bgPr>
        <a:solidFill>
          <a:srgbClr val="262626"/>
        </a:solidFill>
        <a:effectLst/>
      </p:bgPr>
    </p:bg>
    <p:spTree>
      <p:nvGrpSpPr>
        <p:cNvPr id="1" name="Shape 12"/>
        <p:cNvGrpSpPr/>
        <p:nvPr/>
      </p:nvGrpSpPr>
      <p:grpSpPr>
        <a:xfrm>
          <a:off x="0" y="0"/>
          <a:ext cx="0" cy="0"/>
          <a:chOff x="0" y="0"/>
          <a:chExt cx="0" cy="0"/>
        </a:xfrm>
      </p:grpSpPr>
      <p:grpSp>
        <p:nvGrpSpPr>
          <p:cNvPr id="13" name="Google Shape;13;p2"/>
          <p:cNvGrpSpPr/>
          <p:nvPr/>
        </p:nvGrpSpPr>
        <p:grpSpPr>
          <a:xfrm>
            <a:off x="633304" y="-648376"/>
            <a:ext cx="733465" cy="2367520"/>
            <a:chOff x="685136" y="-246616"/>
            <a:chExt cx="733465" cy="2367520"/>
          </a:xfrm>
        </p:grpSpPr>
        <p:sp>
          <p:nvSpPr>
            <p:cNvPr id="14" name="Google Shape;14;p2"/>
            <p:cNvSpPr/>
            <p:nvPr/>
          </p:nvSpPr>
          <p:spPr>
            <a:xfrm>
              <a:off x="685136" y="-246616"/>
              <a:ext cx="733465" cy="2367520"/>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5" name="Google Shape;15;p2" descr="tab-rgb.eps"/>
            <p:cNvPicPr preferRelativeResize="0"/>
            <p:nvPr/>
          </p:nvPicPr>
          <p:blipFill rotWithShape="1">
            <a:blip r:embed="rId2">
              <a:alphaModFix/>
            </a:blip>
            <a:srcRect/>
            <a:stretch/>
          </p:blipFill>
          <p:spPr>
            <a:xfrm>
              <a:off x="807308" y="1380149"/>
              <a:ext cx="489120" cy="620806"/>
            </a:xfrm>
            <a:prstGeom prst="rect">
              <a:avLst/>
            </a:prstGeom>
            <a:noFill/>
            <a:ln>
              <a:noFill/>
            </a:ln>
          </p:spPr>
        </p:pic>
      </p:grpSp>
      <p:sp>
        <p:nvSpPr>
          <p:cNvPr id="16" name="Google Shape;16;p2"/>
          <p:cNvSpPr txBox="1">
            <a:spLocks noGrp="1"/>
          </p:cNvSpPr>
          <p:nvPr>
            <p:ph type="title"/>
          </p:nvPr>
        </p:nvSpPr>
        <p:spPr>
          <a:xfrm>
            <a:off x="502903" y="2766523"/>
            <a:ext cx="7734221" cy="11144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Arial"/>
              <a:buNone/>
              <a:defRPr sz="40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530694" y="4709821"/>
            <a:ext cx="7734222" cy="277654"/>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SzPts val="1100"/>
              <a:buNone/>
              <a:defRPr sz="1100" b="1">
                <a:solidFill>
                  <a:srgbClr val="A6A6A6"/>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spcBef>
                <a:spcPts val="18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2"/>
          <p:cNvSpPr txBox="1">
            <a:spLocks noGrp="1"/>
          </p:cNvSpPr>
          <p:nvPr>
            <p:ph type="body" idx="2"/>
          </p:nvPr>
        </p:nvSpPr>
        <p:spPr>
          <a:xfrm>
            <a:off x="530694" y="2443859"/>
            <a:ext cx="7734222" cy="252412"/>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SzPts val="1800"/>
              <a:buNone/>
              <a:defRPr sz="1800" b="0">
                <a:solidFill>
                  <a:srgbClr val="A6A6A6"/>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spcBef>
                <a:spcPts val="18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 Header">
    <p:bg>
      <p:bgPr>
        <a:solidFill>
          <a:srgbClr val="660B13"/>
        </a:solidFill>
        <a:effectLst/>
      </p:bgPr>
    </p:bg>
    <p:spTree>
      <p:nvGrpSpPr>
        <p:cNvPr id="1" name="Shape 19"/>
        <p:cNvGrpSpPr/>
        <p:nvPr/>
      </p:nvGrpSpPr>
      <p:grpSpPr>
        <a:xfrm>
          <a:off x="0" y="0"/>
          <a:ext cx="0" cy="0"/>
          <a:chOff x="0" y="0"/>
          <a:chExt cx="0" cy="0"/>
        </a:xfrm>
      </p:grpSpPr>
      <p:sp>
        <p:nvSpPr>
          <p:cNvPr id="20" name="Google Shape;20;p3"/>
          <p:cNvSpPr txBox="1"/>
          <p:nvPr/>
        </p:nvSpPr>
        <p:spPr>
          <a:xfrm>
            <a:off x="1378689" y="2390509"/>
            <a:ext cx="1846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 name="Google Shape;21;p3"/>
          <p:cNvSpPr txBox="1"/>
          <p:nvPr/>
        </p:nvSpPr>
        <p:spPr>
          <a:xfrm>
            <a:off x="1378689" y="2390509"/>
            <a:ext cx="1846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 name="Google Shape;22;p3"/>
          <p:cNvSpPr txBox="1"/>
          <p:nvPr/>
        </p:nvSpPr>
        <p:spPr>
          <a:xfrm>
            <a:off x="1378689" y="2390509"/>
            <a:ext cx="1846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 name="Google Shape;23;p3"/>
          <p:cNvSpPr txBox="1">
            <a:spLocks noGrp="1"/>
          </p:cNvSpPr>
          <p:nvPr>
            <p:ph type="title"/>
          </p:nvPr>
        </p:nvSpPr>
        <p:spPr>
          <a:xfrm>
            <a:off x="506694" y="2274522"/>
            <a:ext cx="6802482" cy="65691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FFFFFF"/>
              </a:buClr>
              <a:buSzPts val="4000"/>
              <a:buFont typeface="Arial"/>
              <a:buNone/>
              <a:defRPr sz="4000" b="1" i="0">
                <a:solidFill>
                  <a:srgbClr val="FFFFF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body" idx="1"/>
          </p:nvPr>
        </p:nvSpPr>
        <p:spPr>
          <a:xfrm>
            <a:off x="526131" y="2031339"/>
            <a:ext cx="3700462" cy="252412"/>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SzPts val="1400"/>
              <a:buNone/>
              <a:defRPr sz="1400" b="1" i="0">
                <a:solidFill>
                  <a:srgbClr val="A6A6A6"/>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spcBef>
                <a:spcPts val="18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3"/>
          <p:cNvSpPr/>
          <p:nvPr/>
        </p:nvSpPr>
        <p:spPr>
          <a:xfrm>
            <a:off x="-14942" y="2032000"/>
            <a:ext cx="148614" cy="836706"/>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and photo: white">
  <p:cSld name="Content and photo: white">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525303" y="464386"/>
            <a:ext cx="4560579" cy="77931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404041"/>
              </a:buClr>
              <a:buSzPts val="3000"/>
              <a:buFont typeface="Arial"/>
              <a:buNone/>
              <a:defRPr sz="3000" b="1" i="0">
                <a:solidFill>
                  <a:srgbClr val="40404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4"/>
          <p:cNvSpPr txBox="1">
            <a:spLocks noGrp="1"/>
          </p:cNvSpPr>
          <p:nvPr>
            <p:ph type="body" idx="1"/>
          </p:nvPr>
        </p:nvSpPr>
        <p:spPr>
          <a:xfrm>
            <a:off x="525303" y="1629405"/>
            <a:ext cx="4560579" cy="279236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0"/>
              </a:spcBef>
              <a:spcAft>
                <a:spcPts val="0"/>
              </a:spcAft>
              <a:buSzPts val="1800"/>
              <a:buFont typeface="Arial"/>
              <a:buChar char="•"/>
              <a:defRPr sz="1800">
                <a:solidFill>
                  <a:srgbClr val="404041"/>
                </a:solidFill>
                <a:latin typeface="Arial"/>
                <a:ea typeface="Arial"/>
                <a:cs typeface="Arial"/>
                <a:sym typeface="Arial"/>
              </a:defRPr>
            </a:lvl1pPr>
            <a:lvl2pPr marL="914400" lvl="1" indent="-342900" algn="l">
              <a:lnSpc>
                <a:spcPct val="100000"/>
              </a:lnSpc>
              <a:spcBef>
                <a:spcPts val="1800"/>
              </a:spcBef>
              <a:spcAft>
                <a:spcPts val="0"/>
              </a:spcAft>
              <a:buClr>
                <a:srgbClr val="404041"/>
              </a:buClr>
              <a:buSzPts val="1800"/>
              <a:buFont typeface="Arial"/>
              <a:buChar char="•"/>
              <a:defRPr sz="1800">
                <a:solidFill>
                  <a:srgbClr val="404041"/>
                </a:solidFill>
                <a:latin typeface="Arial"/>
                <a:ea typeface="Arial"/>
                <a:cs typeface="Arial"/>
                <a:sym typeface="Arial"/>
              </a:defRPr>
            </a:lvl2pPr>
            <a:lvl3pPr marL="1371600" lvl="2" indent="-342900" algn="l">
              <a:lnSpc>
                <a:spcPct val="100000"/>
              </a:lnSpc>
              <a:spcBef>
                <a:spcPts val="1800"/>
              </a:spcBef>
              <a:spcAft>
                <a:spcPts val="0"/>
              </a:spcAft>
              <a:buClr>
                <a:srgbClr val="404041"/>
              </a:buClr>
              <a:buSzPts val="1800"/>
              <a:buFont typeface="Arial"/>
              <a:buChar char="•"/>
              <a:defRPr sz="1800">
                <a:solidFill>
                  <a:srgbClr val="404041"/>
                </a:solidFill>
                <a:latin typeface="Arial"/>
                <a:ea typeface="Arial"/>
                <a:cs typeface="Arial"/>
                <a:sym typeface="Arial"/>
              </a:defRPr>
            </a:lvl3pPr>
            <a:lvl4pPr marL="1828800" lvl="3" indent="-342900" algn="l">
              <a:lnSpc>
                <a:spcPct val="100000"/>
              </a:lnSpc>
              <a:spcBef>
                <a:spcPts val="1800"/>
              </a:spcBef>
              <a:spcAft>
                <a:spcPts val="0"/>
              </a:spcAft>
              <a:buClr>
                <a:srgbClr val="404041"/>
              </a:buClr>
              <a:buSzPts val="1800"/>
              <a:buFont typeface="Arial"/>
              <a:buChar char="•"/>
              <a:defRPr sz="1800">
                <a:solidFill>
                  <a:srgbClr val="404041"/>
                </a:solidFill>
                <a:latin typeface="Arial"/>
                <a:ea typeface="Arial"/>
                <a:cs typeface="Arial"/>
                <a:sym typeface="Arial"/>
              </a:defRPr>
            </a:lvl4pPr>
            <a:lvl5pPr marL="2286000" lvl="4" indent="-342900" algn="l">
              <a:lnSpc>
                <a:spcPct val="100000"/>
              </a:lnSpc>
              <a:spcBef>
                <a:spcPts val="1800"/>
              </a:spcBef>
              <a:spcAft>
                <a:spcPts val="0"/>
              </a:spcAft>
              <a:buClr>
                <a:srgbClr val="404041"/>
              </a:buClr>
              <a:buSzPts val="1800"/>
              <a:buFont typeface="Arial"/>
              <a:buChar char="•"/>
              <a:defRPr sz="1800">
                <a:solidFill>
                  <a:srgbClr val="404041"/>
                </a:solidFill>
                <a:latin typeface="Arial"/>
                <a:ea typeface="Arial"/>
                <a:cs typeface="Arial"/>
                <a:sym typeface="Arial"/>
              </a:defRPr>
            </a:lvl5pPr>
            <a:lvl6pPr marL="2743200" lvl="5" indent="-342900" algn="l">
              <a:spcBef>
                <a:spcPts val="18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 name="Google Shape;29;p4"/>
          <p:cNvSpPr>
            <a:spLocks noGrp="1"/>
          </p:cNvSpPr>
          <p:nvPr>
            <p:ph type="pic" idx="2"/>
          </p:nvPr>
        </p:nvSpPr>
        <p:spPr>
          <a:xfrm>
            <a:off x="5573058" y="0"/>
            <a:ext cx="3570941" cy="5143500"/>
          </a:xfrm>
          <a:prstGeom prst="rect">
            <a:avLst/>
          </a:prstGeom>
          <a:noFill/>
          <a:ln>
            <a:noFill/>
          </a:ln>
        </p:spPr>
      </p:sp>
      <p:sp>
        <p:nvSpPr>
          <p:cNvPr id="30" name="Google Shape;30;p4"/>
          <p:cNvSpPr/>
          <p:nvPr/>
        </p:nvSpPr>
        <p:spPr>
          <a:xfrm>
            <a:off x="0" y="486799"/>
            <a:ext cx="82664" cy="387197"/>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1" name="Google Shape;31;p4"/>
          <p:cNvGrpSpPr/>
          <p:nvPr/>
        </p:nvGrpSpPr>
        <p:grpSpPr>
          <a:xfrm>
            <a:off x="635303" y="4661517"/>
            <a:ext cx="387197" cy="528963"/>
            <a:chOff x="635303" y="4661517"/>
            <a:chExt cx="387197" cy="528963"/>
          </a:xfrm>
        </p:grpSpPr>
        <p:sp>
          <p:nvSpPr>
            <p:cNvPr id="32" name="Google Shape;32;p4"/>
            <p:cNvSpPr/>
            <p:nvPr/>
          </p:nvSpPr>
          <p:spPr>
            <a:xfrm>
              <a:off x="635303" y="4661517"/>
              <a:ext cx="387197" cy="528963"/>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3" name="Google Shape;33;p4" descr="tab-rgb.eps"/>
            <p:cNvPicPr preferRelativeResize="0"/>
            <p:nvPr/>
          </p:nvPicPr>
          <p:blipFill rotWithShape="1">
            <a:blip r:embed="rId2">
              <a:alphaModFix/>
            </a:blip>
            <a:srcRect/>
            <a:stretch/>
          </p:blipFill>
          <p:spPr>
            <a:xfrm>
              <a:off x="699798" y="4726863"/>
              <a:ext cx="258207" cy="327725"/>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only: white">
  <p:cSld name="Content only: white">
    <p:spTree>
      <p:nvGrpSpPr>
        <p:cNvPr id="1" name="Shape 34"/>
        <p:cNvGrpSpPr/>
        <p:nvPr/>
      </p:nvGrpSpPr>
      <p:grpSpPr>
        <a:xfrm>
          <a:off x="0" y="0"/>
          <a:ext cx="0" cy="0"/>
          <a:chOff x="0" y="0"/>
          <a:chExt cx="0" cy="0"/>
        </a:xfrm>
      </p:grpSpPr>
      <p:sp>
        <p:nvSpPr>
          <p:cNvPr id="35" name="Google Shape;35;p5"/>
          <p:cNvSpPr txBox="1">
            <a:spLocks noGrp="1"/>
          </p:cNvSpPr>
          <p:nvPr>
            <p:ph type="ctrTitle"/>
          </p:nvPr>
        </p:nvSpPr>
        <p:spPr>
          <a:xfrm>
            <a:off x="529827" y="759070"/>
            <a:ext cx="8004391" cy="69906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404041"/>
              </a:buClr>
              <a:buSzPts val="3000"/>
              <a:buFont typeface="Arial"/>
              <a:buNone/>
              <a:defRPr sz="3000" b="1" i="0" cap="none">
                <a:solidFill>
                  <a:srgbClr val="40404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
          <p:cNvSpPr/>
          <p:nvPr/>
        </p:nvSpPr>
        <p:spPr>
          <a:xfrm>
            <a:off x="0" y="957832"/>
            <a:ext cx="82664" cy="387197"/>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 name="Google Shape;37;p5"/>
          <p:cNvSpPr txBox="1">
            <a:spLocks noGrp="1"/>
          </p:cNvSpPr>
          <p:nvPr>
            <p:ph type="body" idx="1"/>
          </p:nvPr>
        </p:nvSpPr>
        <p:spPr>
          <a:xfrm>
            <a:off x="4833956" y="284947"/>
            <a:ext cx="3700462" cy="252412"/>
          </a:xfrm>
          <a:prstGeom prst="rect">
            <a:avLst/>
          </a:prstGeom>
          <a:noFill/>
          <a:ln>
            <a:noFill/>
          </a:ln>
        </p:spPr>
        <p:txBody>
          <a:bodyPr spcFirstLastPara="1" wrap="square" lIns="91425" tIns="45700" rIns="91425" bIns="45700" anchor="t" anchorCtr="0">
            <a:noAutofit/>
          </a:bodyPr>
          <a:lstStyle>
            <a:lvl1pPr marL="457200" lvl="0" indent="-228600" algn="r">
              <a:lnSpc>
                <a:spcPct val="100000"/>
              </a:lnSpc>
              <a:spcBef>
                <a:spcPts val="0"/>
              </a:spcBef>
              <a:spcAft>
                <a:spcPts val="0"/>
              </a:spcAft>
              <a:buSzPts val="1100"/>
              <a:buNone/>
              <a:defRPr sz="1100" b="0" i="0">
                <a:solidFill>
                  <a:srgbClr val="A6A6A6"/>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spcBef>
                <a:spcPts val="18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 name="Google Shape;38;p5"/>
          <p:cNvSpPr txBox="1"/>
          <p:nvPr/>
        </p:nvSpPr>
        <p:spPr>
          <a:xfrm>
            <a:off x="3556000" y="3541059"/>
            <a:ext cx="1846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 name="Google Shape;39;p5"/>
          <p:cNvSpPr txBox="1">
            <a:spLocks noGrp="1"/>
          </p:cNvSpPr>
          <p:nvPr>
            <p:ph type="body" idx="2"/>
          </p:nvPr>
        </p:nvSpPr>
        <p:spPr>
          <a:xfrm>
            <a:off x="518824" y="1629404"/>
            <a:ext cx="8015594" cy="2810633"/>
          </a:xfrm>
          <a:prstGeom prst="rect">
            <a:avLst/>
          </a:prstGeom>
          <a:noFill/>
          <a:ln>
            <a:noFill/>
          </a:ln>
        </p:spPr>
        <p:txBody>
          <a:bodyPr spcFirstLastPara="1" wrap="square" lIns="91425" tIns="45700" rIns="91425" bIns="45700" anchor="t" anchorCtr="0">
            <a:normAutofit/>
          </a:bodyPr>
          <a:lstStyle>
            <a:lvl1pPr marL="457200" marR="0" lvl="0" indent="-342900" algn="l">
              <a:lnSpc>
                <a:spcPct val="100000"/>
              </a:lnSpc>
              <a:spcBef>
                <a:spcPts val="0"/>
              </a:spcBef>
              <a:spcAft>
                <a:spcPts val="0"/>
              </a:spcAft>
              <a:buClr>
                <a:srgbClr val="7F7F7F"/>
              </a:buClr>
              <a:buSzPts val="1800"/>
              <a:buFont typeface="Arial"/>
              <a:buAutoNum type="arabicPeriod"/>
              <a:defRPr sz="1800">
                <a:solidFill>
                  <a:srgbClr val="404041"/>
                </a:solidFill>
                <a:latin typeface="Arial"/>
                <a:ea typeface="Arial"/>
                <a:cs typeface="Arial"/>
                <a:sym typeface="Arial"/>
              </a:defRPr>
            </a:lvl1pPr>
            <a:lvl2pPr marL="914400" lvl="1" indent="-330200" algn="l">
              <a:lnSpc>
                <a:spcPct val="100000"/>
              </a:lnSpc>
              <a:spcBef>
                <a:spcPts val="1800"/>
              </a:spcBef>
              <a:spcAft>
                <a:spcPts val="0"/>
              </a:spcAft>
              <a:buClr>
                <a:srgbClr val="404041"/>
              </a:buClr>
              <a:buSzPts val="1600"/>
              <a:buChar char="–"/>
              <a:defRPr sz="1600">
                <a:solidFill>
                  <a:srgbClr val="404041"/>
                </a:solidFill>
                <a:latin typeface="Arial"/>
                <a:ea typeface="Arial"/>
                <a:cs typeface="Arial"/>
                <a:sym typeface="Arial"/>
              </a:defRPr>
            </a:lvl2pPr>
            <a:lvl3pPr marL="1371600" lvl="2" indent="-330200" algn="l">
              <a:lnSpc>
                <a:spcPct val="100000"/>
              </a:lnSpc>
              <a:spcBef>
                <a:spcPts val="1800"/>
              </a:spcBef>
              <a:spcAft>
                <a:spcPts val="0"/>
              </a:spcAft>
              <a:buClr>
                <a:srgbClr val="404041"/>
              </a:buClr>
              <a:buSzPts val="1600"/>
              <a:buChar char="•"/>
              <a:defRPr sz="1600">
                <a:solidFill>
                  <a:srgbClr val="404041"/>
                </a:solidFill>
                <a:latin typeface="Arial"/>
                <a:ea typeface="Arial"/>
                <a:cs typeface="Arial"/>
                <a:sym typeface="Arial"/>
              </a:defRPr>
            </a:lvl3pPr>
            <a:lvl4pPr marL="1828800" lvl="3" indent="-330200" algn="l">
              <a:lnSpc>
                <a:spcPct val="100000"/>
              </a:lnSpc>
              <a:spcBef>
                <a:spcPts val="1800"/>
              </a:spcBef>
              <a:spcAft>
                <a:spcPts val="0"/>
              </a:spcAft>
              <a:buClr>
                <a:srgbClr val="404041"/>
              </a:buClr>
              <a:buSzPts val="1600"/>
              <a:buChar char="–"/>
              <a:defRPr sz="1600">
                <a:solidFill>
                  <a:srgbClr val="404041"/>
                </a:solidFill>
                <a:latin typeface="Arial"/>
                <a:ea typeface="Arial"/>
                <a:cs typeface="Arial"/>
                <a:sym typeface="Arial"/>
              </a:defRPr>
            </a:lvl4pPr>
            <a:lvl5pPr marL="2286000" lvl="4" indent="-330200" algn="l">
              <a:lnSpc>
                <a:spcPct val="100000"/>
              </a:lnSpc>
              <a:spcBef>
                <a:spcPts val="1800"/>
              </a:spcBef>
              <a:spcAft>
                <a:spcPts val="0"/>
              </a:spcAft>
              <a:buClr>
                <a:srgbClr val="404041"/>
              </a:buClr>
              <a:buSzPts val="1600"/>
              <a:buChar char="»"/>
              <a:defRPr sz="1600">
                <a:solidFill>
                  <a:srgbClr val="404041"/>
                </a:solidFill>
                <a:latin typeface="Arial"/>
                <a:ea typeface="Arial"/>
                <a:cs typeface="Arial"/>
                <a:sym typeface="Arial"/>
              </a:defRPr>
            </a:lvl5pPr>
            <a:lvl6pPr marL="2743200" lvl="5" indent="-342900" algn="l">
              <a:spcBef>
                <a:spcPts val="18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grpSp>
        <p:nvGrpSpPr>
          <p:cNvPr id="40" name="Google Shape;40;p5"/>
          <p:cNvGrpSpPr/>
          <p:nvPr/>
        </p:nvGrpSpPr>
        <p:grpSpPr>
          <a:xfrm>
            <a:off x="-30788" y="4661517"/>
            <a:ext cx="9228667" cy="528963"/>
            <a:chOff x="-30788" y="4661517"/>
            <a:chExt cx="9228667" cy="528963"/>
          </a:xfrm>
        </p:grpSpPr>
        <p:sp>
          <p:nvSpPr>
            <p:cNvPr id="41" name="Google Shape;41;p5"/>
            <p:cNvSpPr/>
            <p:nvPr/>
          </p:nvSpPr>
          <p:spPr>
            <a:xfrm>
              <a:off x="-30788" y="4734807"/>
              <a:ext cx="9228667" cy="455673"/>
            </a:xfrm>
            <a:prstGeom prst="rect">
              <a:avLst/>
            </a:prstGeom>
            <a:solidFill>
              <a:srgbClr val="69030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 name="Google Shape;42;p5"/>
            <p:cNvSpPr/>
            <p:nvPr/>
          </p:nvSpPr>
          <p:spPr>
            <a:xfrm>
              <a:off x="635303" y="4661517"/>
              <a:ext cx="387197" cy="528963"/>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3" name="Google Shape;43;p5" descr="tab-rgb.eps"/>
            <p:cNvPicPr preferRelativeResize="0"/>
            <p:nvPr/>
          </p:nvPicPr>
          <p:blipFill rotWithShape="1">
            <a:blip r:embed="rId2">
              <a:alphaModFix/>
            </a:blip>
            <a:srcRect/>
            <a:stretch/>
          </p:blipFill>
          <p:spPr>
            <a:xfrm>
              <a:off x="699798" y="4726863"/>
              <a:ext cx="258207" cy="327725"/>
            </a:xfrm>
            <a:prstGeom prst="rect">
              <a:avLst/>
            </a:prstGeom>
            <a:noFill/>
            <a:ln>
              <a:noFill/>
            </a:ln>
          </p:spPr>
        </p:pic>
        <p:sp>
          <p:nvSpPr>
            <p:cNvPr id="44" name="Google Shape;44;p5"/>
            <p:cNvSpPr txBox="1"/>
            <p:nvPr/>
          </p:nvSpPr>
          <p:spPr>
            <a:xfrm>
              <a:off x="1030972" y="4823737"/>
              <a:ext cx="3613600" cy="23083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900">
                  <a:solidFill>
                    <a:srgbClr val="FFFFFF"/>
                  </a:solidFill>
                  <a:latin typeface="Arial"/>
                  <a:ea typeface="Arial"/>
                  <a:cs typeface="Arial"/>
                  <a:sym typeface="Arial"/>
                </a:rPr>
                <a:t>INDIANA UNIVERSITY BLOOMINGTON</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with footer: white">
  <p:cSld name="Blank with footer: white">
    <p:spTree>
      <p:nvGrpSpPr>
        <p:cNvPr id="1" name="Shape 45"/>
        <p:cNvGrpSpPr/>
        <p:nvPr/>
      </p:nvGrpSpPr>
      <p:grpSpPr>
        <a:xfrm>
          <a:off x="0" y="0"/>
          <a:ext cx="0" cy="0"/>
          <a:chOff x="0" y="0"/>
          <a:chExt cx="0" cy="0"/>
        </a:xfrm>
      </p:grpSpPr>
      <p:grpSp>
        <p:nvGrpSpPr>
          <p:cNvPr id="46" name="Google Shape;46;p6"/>
          <p:cNvGrpSpPr/>
          <p:nvPr/>
        </p:nvGrpSpPr>
        <p:grpSpPr>
          <a:xfrm>
            <a:off x="-30788" y="4661517"/>
            <a:ext cx="9228667" cy="528963"/>
            <a:chOff x="-30788" y="4661517"/>
            <a:chExt cx="9228667" cy="528963"/>
          </a:xfrm>
        </p:grpSpPr>
        <p:sp>
          <p:nvSpPr>
            <p:cNvPr id="47" name="Google Shape;47;p6"/>
            <p:cNvSpPr/>
            <p:nvPr/>
          </p:nvSpPr>
          <p:spPr>
            <a:xfrm>
              <a:off x="-30788" y="4734807"/>
              <a:ext cx="9228667" cy="455673"/>
            </a:xfrm>
            <a:prstGeom prst="rect">
              <a:avLst/>
            </a:prstGeom>
            <a:solidFill>
              <a:srgbClr val="69030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8" name="Google Shape;48;p6"/>
            <p:cNvSpPr/>
            <p:nvPr/>
          </p:nvSpPr>
          <p:spPr>
            <a:xfrm>
              <a:off x="635303" y="4661517"/>
              <a:ext cx="387197" cy="528963"/>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9" name="Google Shape;49;p6" descr="tab-rgb.eps"/>
            <p:cNvPicPr preferRelativeResize="0"/>
            <p:nvPr/>
          </p:nvPicPr>
          <p:blipFill rotWithShape="1">
            <a:blip r:embed="rId2">
              <a:alphaModFix/>
            </a:blip>
            <a:srcRect/>
            <a:stretch/>
          </p:blipFill>
          <p:spPr>
            <a:xfrm>
              <a:off x="699798" y="4726863"/>
              <a:ext cx="258207" cy="327725"/>
            </a:xfrm>
            <a:prstGeom prst="rect">
              <a:avLst/>
            </a:prstGeom>
            <a:noFill/>
            <a:ln>
              <a:noFill/>
            </a:ln>
          </p:spPr>
        </p:pic>
        <p:sp>
          <p:nvSpPr>
            <p:cNvPr id="50" name="Google Shape;50;p6"/>
            <p:cNvSpPr txBox="1"/>
            <p:nvPr/>
          </p:nvSpPr>
          <p:spPr>
            <a:xfrm>
              <a:off x="1030972" y="4823737"/>
              <a:ext cx="3613600" cy="23083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900">
                  <a:solidFill>
                    <a:srgbClr val="FFFFFF"/>
                  </a:solidFill>
                  <a:latin typeface="Arial"/>
                  <a:ea typeface="Arial"/>
                  <a:cs typeface="Arial"/>
                  <a:sym typeface="Arial"/>
                </a:rPr>
                <a:t>INDIANA UNIVERSITY BLOOMINGTON</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only: black">
  <p:cSld name="Content only: black">
    <p:bg>
      <p:bgPr>
        <a:solidFill>
          <a:srgbClr val="262626"/>
        </a:solidFill>
        <a:effectLst/>
      </p:bgPr>
    </p:bg>
    <p:spTree>
      <p:nvGrpSpPr>
        <p:cNvPr id="1" name="Shape 51"/>
        <p:cNvGrpSpPr/>
        <p:nvPr/>
      </p:nvGrpSpPr>
      <p:grpSpPr>
        <a:xfrm>
          <a:off x="0" y="0"/>
          <a:ext cx="0" cy="0"/>
          <a:chOff x="0" y="0"/>
          <a:chExt cx="0" cy="0"/>
        </a:xfrm>
      </p:grpSpPr>
      <p:sp>
        <p:nvSpPr>
          <p:cNvPr id="52" name="Google Shape;52;p7"/>
          <p:cNvSpPr txBox="1">
            <a:spLocks noGrp="1"/>
          </p:cNvSpPr>
          <p:nvPr>
            <p:ph type="ctrTitle"/>
          </p:nvPr>
        </p:nvSpPr>
        <p:spPr>
          <a:xfrm>
            <a:off x="523348" y="759070"/>
            <a:ext cx="8004409" cy="69906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000"/>
              <a:buFont typeface="Arial"/>
              <a:buNone/>
              <a:defRPr sz="3000" b="1"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7"/>
          <p:cNvSpPr txBox="1">
            <a:spLocks noGrp="1"/>
          </p:cNvSpPr>
          <p:nvPr>
            <p:ph type="subTitle" idx="1"/>
          </p:nvPr>
        </p:nvSpPr>
        <p:spPr>
          <a:xfrm>
            <a:off x="523348" y="1630404"/>
            <a:ext cx="8011069" cy="2818769"/>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SzPts val="1800"/>
              <a:buFont typeface="Arial"/>
              <a:buAutoNum type="arabicPeriod"/>
              <a:defRPr sz="1800">
                <a:solidFill>
                  <a:schemeClr val="lt1"/>
                </a:solidFill>
                <a:latin typeface="Arial"/>
                <a:ea typeface="Arial"/>
                <a:cs typeface="Arial"/>
                <a:sym typeface="Arial"/>
              </a:defRPr>
            </a:lvl1pPr>
            <a:lvl2pPr lvl="1" algn="ctr">
              <a:lnSpc>
                <a:spcPct val="100000"/>
              </a:lnSpc>
              <a:spcBef>
                <a:spcPts val="1800"/>
              </a:spcBef>
              <a:spcAft>
                <a:spcPts val="0"/>
              </a:spcAft>
              <a:buClr>
                <a:srgbClr val="888888"/>
              </a:buClr>
              <a:buSzPts val="1800"/>
              <a:buNone/>
              <a:defRPr>
                <a:solidFill>
                  <a:srgbClr val="888888"/>
                </a:solidFill>
              </a:defRPr>
            </a:lvl2pPr>
            <a:lvl3pPr lvl="2" algn="ctr">
              <a:lnSpc>
                <a:spcPct val="100000"/>
              </a:lnSpc>
              <a:spcBef>
                <a:spcPts val="1800"/>
              </a:spcBef>
              <a:spcAft>
                <a:spcPts val="0"/>
              </a:spcAft>
              <a:buClr>
                <a:srgbClr val="888888"/>
              </a:buClr>
              <a:buSzPts val="1800"/>
              <a:buNone/>
              <a:defRPr>
                <a:solidFill>
                  <a:srgbClr val="888888"/>
                </a:solidFill>
              </a:defRPr>
            </a:lvl3pPr>
            <a:lvl4pPr lvl="3" algn="ctr">
              <a:lnSpc>
                <a:spcPct val="100000"/>
              </a:lnSpc>
              <a:spcBef>
                <a:spcPts val="1800"/>
              </a:spcBef>
              <a:spcAft>
                <a:spcPts val="0"/>
              </a:spcAft>
              <a:buClr>
                <a:srgbClr val="888888"/>
              </a:buClr>
              <a:buSzPts val="1800"/>
              <a:buNone/>
              <a:defRPr>
                <a:solidFill>
                  <a:srgbClr val="888888"/>
                </a:solidFill>
              </a:defRPr>
            </a:lvl4pPr>
            <a:lvl5pPr lvl="4" algn="ctr">
              <a:lnSpc>
                <a:spcPct val="100000"/>
              </a:lnSpc>
              <a:spcBef>
                <a:spcPts val="1800"/>
              </a:spcBef>
              <a:spcAft>
                <a:spcPts val="0"/>
              </a:spcAft>
              <a:buClr>
                <a:srgbClr val="888888"/>
              </a:buClr>
              <a:buSzPts val="1800"/>
              <a:buNone/>
              <a:defRPr>
                <a:solidFill>
                  <a:srgbClr val="888888"/>
                </a:solidFill>
              </a:defRPr>
            </a:lvl5pPr>
            <a:lvl6pPr lvl="5" algn="ctr">
              <a:spcBef>
                <a:spcPts val="18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54" name="Google Shape;54;p7"/>
          <p:cNvSpPr txBox="1">
            <a:spLocks noGrp="1"/>
          </p:cNvSpPr>
          <p:nvPr>
            <p:ph type="body" idx="2"/>
          </p:nvPr>
        </p:nvSpPr>
        <p:spPr>
          <a:xfrm>
            <a:off x="4833956" y="284947"/>
            <a:ext cx="3700462" cy="252412"/>
          </a:xfrm>
          <a:prstGeom prst="rect">
            <a:avLst/>
          </a:prstGeom>
          <a:noFill/>
          <a:ln>
            <a:noFill/>
          </a:ln>
        </p:spPr>
        <p:txBody>
          <a:bodyPr spcFirstLastPara="1" wrap="square" lIns="91425" tIns="45700" rIns="91425" bIns="45700" anchor="t" anchorCtr="0">
            <a:noAutofit/>
          </a:bodyPr>
          <a:lstStyle>
            <a:lvl1pPr marL="457200" lvl="0" indent="-228600" algn="r">
              <a:lnSpc>
                <a:spcPct val="100000"/>
              </a:lnSpc>
              <a:spcBef>
                <a:spcPts val="0"/>
              </a:spcBef>
              <a:spcAft>
                <a:spcPts val="0"/>
              </a:spcAft>
              <a:buSzPts val="1100"/>
              <a:buNone/>
              <a:defRPr sz="1100" b="0" i="0">
                <a:solidFill>
                  <a:srgbClr val="A6A6A6"/>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spcBef>
                <a:spcPts val="18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 name="Google Shape;55;p7"/>
          <p:cNvSpPr/>
          <p:nvPr/>
        </p:nvSpPr>
        <p:spPr>
          <a:xfrm>
            <a:off x="0" y="957832"/>
            <a:ext cx="82664" cy="387197"/>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56" name="Google Shape;56;p7"/>
          <p:cNvGrpSpPr/>
          <p:nvPr/>
        </p:nvGrpSpPr>
        <p:grpSpPr>
          <a:xfrm>
            <a:off x="-30788" y="4661517"/>
            <a:ext cx="9228667" cy="528963"/>
            <a:chOff x="-30788" y="4661517"/>
            <a:chExt cx="9228667" cy="528963"/>
          </a:xfrm>
        </p:grpSpPr>
        <p:sp>
          <p:nvSpPr>
            <p:cNvPr id="57" name="Google Shape;57;p7"/>
            <p:cNvSpPr/>
            <p:nvPr/>
          </p:nvSpPr>
          <p:spPr>
            <a:xfrm>
              <a:off x="-30788" y="4734807"/>
              <a:ext cx="9228667" cy="455673"/>
            </a:xfrm>
            <a:prstGeom prst="rect">
              <a:avLst/>
            </a:prstGeom>
            <a:solidFill>
              <a:srgbClr val="69030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8" name="Google Shape;58;p7"/>
            <p:cNvSpPr/>
            <p:nvPr/>
          </p:nvSpPr>
          <p:spPr>
            <a:xfrm>
              <a:off x="635303" y="4661517"/>
              <a:ext cx="387197" cy="528963"/>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9" name="Google Shape;59;p7" descr="tab-rgb.eps"/>
            <p:cNvPicPr preferRelativeResize="0"/>
            <p:nvPr/>
          </p:nvPicPr>
          <p:blipFill rotWithShape="1">
            <a:blip r:embed="rId2">
              <a:alphaModFix/>
            </a:blip>
            <a:srcRect/>
            <a:stretch/>
          </p:blipFill>
          <p:spPr>
            <a:xfrm>
              <a:off x="699798" y="4726863"/>
              <a:ext cx="258207" cy="327725"/>
            </a:xfrm>
            <a:prstGeom prst="rect">
              <a:avLst/>
            </a:prstGeom>
            <a:noFill/>
            <a:ln>
              <a:noFill/>
            </a:ln>
          </p:spPr>
        </p:pic>
        <p:sp>
          <p:nvSpPr>
            <p:cNvPr id="60" name="Google Shape;60;p7"/>
            <p:cNvSpPr txBox="1"/>
            <p:nvPr/>
          </p:nvSpPr>
          <p:spPr>
            <a:xfrm>
              <a:off x="1030972" y="4823737"/>
              <a:ext cx="3613600" cy="23083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900">
                  <a:solidFill>
                    <a:srgbClr val="FFFFFF"/>
                  </a:solidFill>
                  <a:latin typeface="Arial"/>
                  <a:ea typeface="Arial"/>
                  <a:cs typeface="Arial"/>
                  <a:sym typeface="Arial"/>
                </a:rPr>
                <a:t>INDIANA UNIVERSITY BLOOMINGTON</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and photo: black">
  <p:cSld name="Content and photo: black">
    <p:bg>
      <p:bgPr>
        <a:solidFill>
          <a:srgbClr val="252626"/>
        </a:solidFill>
        <a:effectLst/>
      </p:bgPr>
    </p:bg>
    <p:spTree>
      <p:nvGrpSpPr>
        <p:cNvPr id="1" name="Shape 61"/>
        <p:cNvGrpSpPr/>
        <p:nvPr/>
      </p:nvGrpSpPr>
      <p:grpSpPr>
        <a:xfrm>
          <a:off x="0" y="0"/>
          <a:ext cx="0" cy="0"/>
          <a:chOff x="0" y="0"/>
          <a:chExt cx="0" cy="0"/>
        </a:xfrm>
      </p:grpSpPr>
      <p:sp>
        <p:nvSpPr>
          <p:cNvPr id="62" name="Google Shape;62;p8"/>
          <p:cNvSpPr txBox="1">
            <a:spLocks noGrp="1"/>
          </p:cNvSpPr>
          <p:nvPr>
            <p:ph type="title"/>
          </p:nvPr>
        </p:nvSpPr>
        <p:spPr>
          <a:xfrm>
            <a:off x="530124" y="464386"/>
            <a:ext cx="4560579" cy="77931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3000"/>
              <a:buFont typeface="Arial"/>
              <a:buNone/>
              <a:defRPr sz="30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8"/>
          <p:cNvSpPr txBox="1">
            <a:spLocks noGrp="1"/>
          </p:cNvSpPr>
          <p:nvPr>
            <p:ph type="body" idx="1"/>
          </p:nvPr>
        </p:nvSpPr>
        <p:spPr>
          <a:xfrm>
            <a:off x="530124" y="1629404"/>
            <a:ext cx="4560579" cy="280149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0"/>
              </a:spcBef>
              <a:spcAft>
                <a:spcPts val="0"/>
              </a:spcAft>
              <a:buSzPts val="1800"/>
              <a:buFont typeface="Arial"/>
              <a:buChar char="•"/>
              <a:defRPr sz="1800">
                <a:solidFill>
                  <a:schemeClr val="lt1"/>
                </a:solidFill>
                <a:latin typeface="Arial"/>
                <a:ea typeface="Arial"/>
                <a:cs typeface="Arial"/>
                <a:sym typeface="Arial"/>
              </a:defRPr>
            </a:lvl1pPr>
            <a:lvl2pPr marL="914400" lvl="1" indent="-342900" algn="l">
              <a:lnSpc>
                <a:spcPct val="100000"/>
              </a:lnSpc>
              <a:spcBef>
                <a:spcPts val="1800"/>
              </a:spcBef>
              <a:spcAft>
                <a:spcPts val="0"/>
              </a:spcAft>
              <a:buClr>
                <a:schemeClr val="lt1"/>
              </a:buClr>
              <a:buSzPts val="1800"/>
              <a:buFont typeface="Arial"/>
              <a:buChar char="•"/>
              <a:defRPr sz="1800">
                <a:solidFill>
                  <a:schemeClr val="lt1"/>
                </a:solidFill>
                <a:latin typeface="Arial"/>
                <a:ea typeface="Arial"/>
                <a:cs typeface="Arial"/>
                <a:sym typeface="Arial"/>
              </a:defRPr>
            </a:lvl2pPr>
            <a:lvl3pPr marL="1371600" lvl="2" indent="-342900" algn="l">
              <a:lnSpc>
                <a:spcPct val="100000"/>
              </a:lnSpc>
              <a:spcBef>
                <a:spcPts val="1800"/>
              </a:spcBef>
              <a:spcAft>
                <a:spcPts val="0"/>
              </a:spcAft>
              <a:buClr>
                <a:schemeClr val="lt1"/>
              </a:buClr>
              <a:buSzPts val="1800"/>
              <a:buFont typeface="Arial"/>
              <a:buChar char="•"/>
              <a:defRPr sz="1800">
                <a:solidFill>
                  <a:schemeClr val="lt1"/>
                </a:solidFill>
                <a:latin typeface="Arial"/>
                <a:ea typeface="Arial"/>
                <a:cs typeface="Arial"/>
                <a:sym typeface="Arial"/>
              </a:defRPr>
            </a:lvl3pPr>
            <a:lvl4pPr marL="1828800" lvl="3" indent="-342900" algn="l">
              <a:lnSpc>
                <a:spcPct val="100000"/>
              </a:lnSpc>
              <a:spcBef>
                <a:spcPts val="1800"/>
              </a:spcBef>
              <a:spcAft>
                <a:spcPts val="0"/>
              </a:spcAft>
              <a:buClr>
                <a:schemeClr val="lt1"/>
              </a:buClr>
              <a:buSzPts val="1800"/>
              <a:buFont typeface="Arial"/>
              <a:buChar char="•"/>
              <a:defRPr sz="1800">
                <a:solidFill>
                  <a:schemeClr val="lt1"/>
                </a:solidFill>
                <a:latin typeface="Arial"/>
                <a:ea typeface="Arial"/>
                <a:cs typeface="Arial"/>
                <a:sym typeface="Arial"/>
              </a:defRPr>
            </a:lvl4pPr>
            <a:lvl5pPr marL="2286000" lvl="4" indent="-342900" algn="l">
              <a:lnSpc>
                <a:spcPct val="100000"/>
              </a:lnSpc>
              <a:spcBef>
                <a:spcPts val="1800"/>
              </a:spcBef>
              <a:spcAft>
                <a:spcPts val="0"/>
              </a:spcAft>
              <a:buClr>
                <a:schemeClr val="lt1"/>
              </a:buClr>
              <a:buSzPts val="1800"/>
              <a:buFont typeface="Arial"/>
              <a:buChar char="•"/>
              <a:defRPr sz="1800">
                <a:solidFill>
                  <a:schemeClr val="lt1"/>
                </a:solidFill>
                <a:latin typeface="Arial"/>
                <a:ea typeface="Arial"/>
                <a:cs typeface="Arial"/>
                <a:sym typeface="Arial"/>
              </a:defRPr>
            </a:lvl5pPr>
            <a:lvl6pPr marL="2743200" lvl="5" indent="-342900" algn="l">
              <a:spcBef>
                <a:spcPts val="18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4" name="Google Shape;64;p8"/>
          <p:cNvSpPr>
            <a:spLocks noGrp="1"/>
          </p:cNvSpPr>
          <p:nvPr>
            <p:ph type="pic" idx="2"/>
          </p:nvPr>
        </p:nvSpPr>
        <p:spPr>
          <a:xfrm>
            <a:off x="5564909" y="0"/>
            <a:ext cx="3570941" cy="5143500"/>
          </a:xfrm>
          <a:prstGeom prst="rect">
            <a:avLst/>
          </a:prstGeom>
          <a:noFill/>
          <a:ln>
            <a:noFill/>
          </a:ln>
        </p:spPr>
      </p:sp>
      <p:sp>
        <p:nvSpPr>
          <p:cNvPr id="65" name="Google Shape;65;p8"/>
          <p:cNvSpPr/>
          <p:nvPr/>
        </p:nvSpPr>
        <p:spPr>
          <a:xfrm>
            <a:off x="-15847" y="486799"/>
            <a:ext cx="82664" cy="387197"/>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66" name="Google Shape;66;p8"/>
          <p:cNvGrpSpPr/>
          <p:nvPr/>
        </p:nvGrpSpPr>
        <p:grpSpPr>
          <a:xfrm>
            <a:off x="635303" y="4661517"/>
            <a:ext cx="387197" cy="528963"/>
            <a:chOff x="635303" y="4661517"/>
            <a:chExt cx="387197" cy="528963"/>
          </a:xfrm>
        </p:grpSpPr>
        <p:sp>
          <p:nvSpPr>
            <p:cNvPr id="67" name="Google Shape;67;p8"/>
            <p:cNvSpPr/>
            <p:nvPr/>
          </p:nvSpPr>
          <p:spPr>
            <a:xfrm>
              <a:off x="635303" y="4661517"/>
              <a:ext cx="387197" cy="528963"/>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8" name="Google Shape;68;p8" descr="tab-rgb.eps"/>
            <p:cNvPicPr preferRelativeResize="0"/>
            <p:nvPr/>
          </p:nvPicPr>
          <p:blipFill rotWithShape="1">
            <a:blip r:embed="rId2">
              <a:alphaModFix/>
            </a:blip>
            <a:srcRect/>
            <a:stretch/>
          </p:blipFill>
          <p:spPr>
            <a:xfrm>
              <a:off x="699798" y="4726863"/>
              <a:ext cx="258207" cy="327725"/>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with footer: black">
  <p:cSld name="Blank with footer: black">
    <p:bg>
      <p:bgPr>
        <a:solidFill>
          <a:srgbClr val="252626"/>
        </a:solidFill>
        <a:effectLst/>
      </p:bgPr>
    </p:bg>
    <p:spTree>
      <p:nvGrpSpPr>
        <p:cNvPr id="1" name="Shape 69"/>
        <p:cNvGrpSpPr/>
        <p:nvPr/>
      </p:nvGrpSpPr>
      <p:grpSpPr>
        <a:xfrm>
          <a:off x="0" y="0"/>
          <a:ext cx="0" cy="0"/>
          <a:chOff x="0" y="0"/>
          <a:chExt cx="0" cy="0"/>
        </a:xfrm>
      </p:grpSpPr>
      <p:grpSp>
        <p:nvGrpSpPr>
          <p:cNvPr id="70" name="Google Shape;70;p9"/>
          <p:cNvGrpSpPr/>
          <p:nvPr/>
        </p:nvGrpSpPr>
        <p:grpSpPr>
          <a:xfrm>
            <a:off x="-30788" y="4661517"/>
            <a:ext cx="9228667" cy="528963"/>
            <a:chOff x="-30788" y="4661517"/>
            <a:chExt cx="9228667" cy="528963"/>
          </a:xfrm>
        </p:grpSpPr>
        <p:sp>
          <p:nvSpPr>
            <p:cNvPr id="71" name="Google Shape;71;p9"/>
            <p:cNvSpPr/>
            <p:nvPr/>
          </p:nvSpPr>
          <p:spPr>
            <a:xfrm>
              <a:off x="-30788" y="4734807"/>
              <a:ext cx="9228667" cy="455673"/>
            </a:xfrm>
            <a:prstGeom prst="rect">
              <a:avLst/>
            </a:prstGeom>
            <a:solidFill>
              <a:srgbClr val="69030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2" name="Google Shape;72;p9"/>
            <p:cNvSpPr/>
            <p:nvPr/>
          </p:nvSpPr>
          <p:spPr>
            <a:xfrm>
              <a:off x="635303" y="4661517"/>
              <a:ext cx="387197" cy="528963"/>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3" name="Google Shape;73;p9" descr="tab-rgb.eps"/>
            <p:cNvPicPr preferRelativeResize="0"/>
            <p:nvPr/>
          </p:nvPicPr>
          <p:blipFill rotWithShape="1">
            <a:blip r:embed="rId2">
              <a:alphaModFix/>
            </a:blip>
            <a:srcRect/>
            <a:stretch/>
          </p:blipFill>
          <p:spPr>
            <a:xfrm>
              <a:off x="699798" y="4726863"/>
              <a:ext cx="258207" cy="327725"/>
            </a:xfrm>
            <a:prstGeom prst="rect">
              <a:avLst/>
            </a:prstGeom>
            <a:noFill/>
            <a:ln>
              <a:noFill/>
            </a:ln>
          </p:spPr>
        </p:pic>
        <p:sp>
          <p:nvSpPr>
            <p:cNvPr id="74" name="Google Shape;74;p9"/>
            <p:cNvSpPr txBox="1"/>
            <p:nvPr/>
          </p:nvSpPr>
          <p:spPr>
            <a:xfrm>
              <a:off x="1030972" y="4823737"/>
              <a:ext cx="3613600" cy="23083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900">
                  <a:solidFill>
                    <a:srgbClr val="FFFFFF"/>
                  </a:solidFill>
                  <a:latin typeface="Arial"/>
                  <a:ea typeface="Arial"/>
                  <a:cs typeface="Arial"/>
                  <a:sym typeface="Arial"/>
                </a:rPr>
                <a:t>INDIANA UNIVERSITY BLOOMINGTON</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losing slide with IUPUI lockup">
  <p:cSld name="Closing slide with IUPUI lockup">
    <p:bg>
      <p:bgPr>
        <a:solidFill>
          <a:srgbClr val="690304"/>
        </a:solidFill>
        <a:effectLst/>
      </p:bgPr>
    </p:bg>
    <p:spTree>
      <p:nvGrpSpPr>
        <p:cNvPr id="1" name="Shape 75"/>
        <p:cNvGrpSpPr/>
        <p:nvPr/>
      </p:nvGrpSpPr>
      <p:grpSpPr>
        <a:xfrm>
          <a:off x="0" y="0"/>
          <a:ext cx="0" cy="0"/>
          <a:chOff x="0" y="0"/>
          <a:chExt cx="0" cy="0"/>
        </a:xfrm>
      </p:grpSpPr>
      <p:sp>
        <p:nvSpPr>
          <p:cNvPr id="76" name="Google Shape;76;p10"/>
          <p:cNvSpPr txBox="1">
            <a:spLocks noGrp="1"/>
          </p:cNvSpPr>
          <p:nvPr>
            <p:ph type="body" idx="1"/>
          </p:nvPr>
        </p:nvSpPr>
        <p:spPr>
          <a:xfrm>
            <a:off x="536602" y="680397"/>
            <a:ext cx="7859185" cy="27216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1800"/>
              <a:buNone/>
              <a:defRPr sz="1800">
                <a:solidFill>
                  <a:schemeClr val="lt1"/>
                </a:solidFill>
                <a:latin typeface="Arial"/>
                <a:ea typeface="Arial"/>
                <a:cs typeface="Arial"/>
                <a:sym typeface="Arial"/>
              </a:defRPr>
            </a:lvl1pPr>
            <a:lvl2pPr marL="914400" lvl="1" indent="-228600" algn="l">
              <a:lnSpc>
                <a:spcPct val="100000"/>
              </a:lnSpc>
              <a:spcBef>
                <a:spcPts val="1800"/>
              </a:spcBef>
              <a:spcAft>
                <a:spcPts val="0"/>
              </a:spcAft>
              <a:buClr>
                <a:schemeClr val="lt1"/>
              </a:buClr>
              <a:buSzPts val="1600"/>
              <a:buNone/>
              <a:defRPr sz="1600">
                <a:solidFill>
                  <a:schemeClr val="lt1"/>
                </a:solidFill>
                <a:latin typeface="Arial"/>
                <a:ea typeface="Arial"/>
                <a:cs typeface="Arial"/>
                <a:sym typeface="Arial"/>
              </a:defRPr>
            </a:lvl2pPr>
            <a:lvl3pPr marL="1371600" lvl="2" indent="-228600" algn="l">
              <a:lnSpc>
                <a:spcPct val="100000"/>
              </a:lnSpc>
              <a:spcBef>
                <a:spcPts val="1800"/>
              </a:spcBef>
              <a:spcAft>
                <a:spcPts val="0"/>
              </a:spcAft>
              <a:buClr>
                <a:schemeClr val="lt1"/>
              </a:buClr>
              <a:buSzPts val="1600"/>
              <a:buNone/>
              <a:defRPr sz="1600">
                <a:solidFill>
                  <a:schemeClr val="lt1"/>
                </a:solidFill>
                <a:latin typeface="Arial"/>
                <a:ea typeface="Arial"/>
                <a:cs typeface="Arial"/>
                <a:sym typeface="Arial"/>
              </a:defRPr>
            </a:lvl3pPr>
            <a:lvl4pPr marL="1828800" lvl="3" indent="-228600" algn="l">
              <a:lnSpc>
                <a:spcPct val="100000"/>
              </a:lnSpc>
              <a:spcBef>
                <a:spcPts val="1800"/>
              </a:spcBef>
              <a:spcAft>
                <a:spcPts val="0"/>
              </a:spcAft>
              <a:buClr>
                <a:schemeClr val="lt1"/>
              </a:buClr>
              <a:buSzPts val="1600"/>
              <a:buNone/>
              <a:defRPr sz="1600">
                <a:solidFill>
                  <a:schemeClr val="lt1"/>
                </a:solidFill>
                <a:latin typeface="Arial"/>
                <a:ea typeface="Arial"/>
                <a:cs typeface="Arial"/>
                <a:sym typeface="Arial"/>
              </a:defRPr>
            </a:lvl4pPr>
            <a:lvl5pPr marL="2286000" lvl="4" indent="-330200" algn="l">
              <a:lnSpc>
                <a:spcPct val="100000"/>
              </a:lnSpc>
              <a:spcBef>
                <a:spcPts val="1800"/>
              </a:spcBef>
              <a:spcAft>
                <a:spcPts val="0"/>
              </a:spcAft>
              <a:buClr>
                <a:schemeClr val="lt1"/>
              </a:buClr>
              <a:buSzPts val="1600"/>
              <a:buChar char="»"/>
              <a:defRPr sz="1600">
                <a:solidFill>
                  <a:schemeClr val="lt1"/>
                </a:solidFill>
                <a:latin typeface="Arial"/>
                <a:ea typeface="Arial"/>
                <a:cs typeface="Arial"/>
                <a:sym typeface="Arial"/>
              </a:defRPr>
            </a:lvl5pPr>
            <a:lvl6pPr marL="2743200" lvl="5" indent="-342900" algn="l">
              <a:spcBef>
                <a:spcPts val="18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0"/>
          <p:cNvSpPr/>
          <p:nvPr/>
        </p:nvSpPr>
        <p:spPr>
          <a:xfrm>
            <a:off x="-15847" y="680397"/>
            <a:ext cx="82664" cy="387197"/>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 name="Google Shape;78;p10"/>
          <p:cNvSpPr/>
          <p:nvPr/>
        </p:nvSpPr>
        <p:spPr>
          <a:xfrm>
            <a:off x="631042" y="4235585"/>
            <a:ext cx="536130" cy="922081"/>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9" name="Google Shape;79;p10"/>
          <p:cNvPicPr preferRelativeResize="0"/>
          <p:nvPr/>
        </p:nvPicPr>
        <p:blipFill rotWithShape="1">
          <a:blip r:embed="rId2">
            <a:alphaModFix/>
          </a:blip>
          <a:srcRect l="11083" t="-147" r="-1556" b="28718"/>
          <a:stretch/>
        </p:blipFill>
        <p:spPr>
          <a:xfrm>
            <a:off x="1240484" y="4147274"/>
            <a:ext cx="4622227" cy="457200"/>
          </a:xfrm>
          <a:prstGeom prst="rect">
            <a:avLst/>
          </a:prstGeom>
          <a:noFill/>
          <a:ln>
            <a:noFill/>
          </a:ln>
        </p:spPr>
      </p:pic>
      <p:pic>
        <p:nvPicPr>
          <p:cNvPr id="80" name="Google Shape;80;p10" descr="tab-rgb.eps"/>
          <p:cNvPicPr preferRelativeResize="0"/>
          <p:nvPr/>
        </p:nvPicPr>
        <p:blipFill rotWithShape="1">
          <a:blip r:embed="rId3">
            <a:alphaModFix/>
          </a:blip>
          <a:srcRect/>
          <a:stretch/>
        </p:blipFill>
        <p:spPr>
          <a:xfrm>
            <a:off x="720345" y="4326066"/>
            <a:ext cx="357525" cy="45378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161892" y="634604"/>
            <a:ext cx="6802482" cy="85725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161892" y="1589938"/>
            <a:ext cx="6802482" cy="3215287"/>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0"/>
              </a:spcBef>
              <a:spcAft>
                <a:spcPts val="0"/>
              </a:spcAft>
              <a:buClr>
                <a:srgbClr val="7F7F7F"/>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1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1"/>
          <p:cNvSpPr txBox="1">
            <a:spLocks noGrp="1"/>
          </p:cNvSpPr>
          <p:nvPr>
            <p:ph type="title"/>
          </p:nvPr>
        </p:nvSpPr>
        <p:spPr>
          <a:xfrm>
            <a:off x="502903" y="2144684"/>
            <a:ext cx="7734300" cy="1114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Arial"/>
              <a:buNone/>
            </a:pPr>
            <a:r>
              <a:rPr lang="en-US"/>
              <a:t>Life Expectancy Prediction</a:t>
            </a:r>
            <a:endParaRPr/>
          </a:p>
        </p:txBody>
      </p:sp>
      <p:sp>
        <p:nvSpPr>
          <p:cNvPr id="86" name="Google Shape;86;p11"/>
          <p:cNvSpPr txBox="1">
            <a:spLocks noGrp="1"/>
          </p:cNvSpPr>
          <p:nvPr>
            <p:ph type="body" idx="1"/>
          </p:nvPr>
        </p:nvSpPr>
        <p:spPr>
          <a:xfrm>
            <a:off x="530694" y="4709821"/>
            <a:ext cx="7734222" cy="27765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100"/>
              <a:buNone/>
            </a:pPr>
            <a:r>
              <a:rPr lang="en-US"/>
              <a:t>INDIANA UNIVERSITY BLOOMINGTON</a:t>
            </a:r>
            <a:endParaRPr/>
          </a:p>
        </p:txBody>
      </p:sp>
      <p:sp>
        <p:nvSpPr>
          <p:cNvPr id="87" name="Google Shape;87;p11"/>
          <p:cNvSpPr txBox="1">
            <a:spLocks noGrp="1"/>
          </p:cNvSpPr>
          <p:nvPr>
            <p:ph type="body" idx="2"/>
          </p:nvPr>
        </p:nvSpPr>
        <p:spPr>
          <a:xfrm>
            <a:off x="7282075" y="329575"/>
            <a:ext cx="1805700" cy="2523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r>
              <a:rPr lang="en-US"/>
              <a:t>CSCI-B565</a:t>
            </a:r>
            <a:endParaRPr/>
          </a:p>
          <a:p>
            <a:pPr marL="0" lvl="0" indent="0" algn="l" rtl="0">
              <a:lnSpc>
                <a:spcPct val="100000"/>
              </a:lnSpc>
              <a:spcBef>
                <a:spcPts val="0"/>
              </a:spcBef>
              <a:spcAft>
                <a:spcPts val="0"/>
              </a:spcAft>
              <a:buSzPts val="1800"/>
              <a:buNone/>
            </a:pPr>
            <a:r>
              <a:rPr lang="en-US"/>
              <a:t>DATA MINING</a:t>
            </a:r>
            <a:endParaRPr/>
          </a:p>
        </p:txBody>
      </p:sp>
      <p:sp>
        <p:nvSpPr>
          <p:cNvPr id="88" name="Google Shape;88;p11"/>
          <p:cNvSpPr txBox="1"/>
          <p:nvPr/>
        </p:nvSpPr>
        <p:spPr>
          <a:xfrm>
            <a:off x="4896175" y="4114400"/>
            <a:ext cx="4138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rgbClr val="A6A6A6"/>
                </a:solidFill>
              </a:rPr>
              <a:t>Chandana Chakilam      - schakil@iu.edu</a:t>
            </a:r>
            <a:endParaRPr sz="1500">
              <a:solidFill>
                <a:srgbClr val="A6A6A6"/>
              </a:solidFill>
            </a:endParaRPr>
          </a:p>
          <a:p>
            <a:pPr marL="0" lvl="0" indent="0" algn="l" rtl="0">
              <a:spcBef>
                <a:spcPts val="0"/>
              </a:spcBef>
              <a:spcAft>
                <a:spcPts val="0"/>
              </a:spcAft>
              <a:buNone/>
            </a:pPr>
            <a:r>
              <a:rPr lang="en-US" sz="1500">
                <a:solidFill>
                  <a:srgbClr val="A6A6A6"/>
                </a:solidFill>
              </a:rPr>
              <a:t>Laxmi Soujanya Taduru - ltaduru@iu.edu</a:t>
            </a:r>
            <a:endParaRPr sz="1500">
              <a:solidFill>
                <a:srgbClr val="A6A6A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0"/>
          <p:cNvSpPr txBox="1">
            <a:spLocks noGrp="1"/>
          </p:cNvSpPr>
          <p:nvPr>
            <p:ph type="ctrTitle"/>
          </p:nvPr>
        </p:nvSpPr>
        <p:spPr>
          <a:xfrm>
            <a:off x="439452" y="1025570"/>
            <a:ext cx="8004300" cy="699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ct val="32835"/>
              <a:buFont typeface="Arial"/>
              <a:buNone/>
            </a:pPr>
            <a:r>
              <a:rPr lang="en-US" sz="3350" dirty="0">
                <a:solidFill>
                  <a:srgbClr val="990000"/>
                </a:solidFill>
                <a:highlight>
                  <a:schemeClr val="lt1"/>
                </a:highlight>
              </a:rPr>
              <a:t>Data Visualization ​</a:t>
            </a:r>
            <a:endParaRPr sz="2500" dirty="0">
              <a:solidFill>
                <a:srgbClr val="990000"/>
              </a:solidFill>
              <a:highlight>
                <a:schemeClr val="lt1"/>
              </a:highlight>
            </a:endParaRPr>
          </a:p>
          <a:p>
            <a:pPr marL="0" lvl="0" indent="0" algn="l" rtl="0">
              <a:spcBef>
                <a:spcPts val="0"/>
              </a:spcBef>
              <a:spcAft>
                <a:spcPts val="0"/>
              </a:spcAft>
              <a:buNone/>
            </a:pPr>
            <a:endParaRPr sz="3700" dirty="0"/>
          </a:p>
        </p:txBody>
      </p:sp>
      <p:pic>
        <p:nvPicPr>
          <p:cNvPr id="158" name="Google Shape;158;p20"/>
          <p:cNvPicPr preferRelativeResize="0"/>
          <p:nvPr/>
        </p:nvPicPr>
        <p:blipFill>
          <a:blip r:embed="rId3">
            <a:alphaModFix/>
          </a:blip>
          <a:stretch>
            <a:fillRect/>
          </a:stretch>
        </p:blipFill>
        <p:spPr>
          <a:xfrm>
            <a:off x="163950" y="1491845"/>
            <a:ext cx="4240399" cy="3114131"/>
          </a:xfrm>
          <a:prstGeom prst="rect">
            <a:avLst/>
          </a:prstGeom>
          <a:noFill/>
          <a:ln>
            <a:noFill/>
          </a:ln>
        </p:spPr>
      </p:pic>
      <p:pic>
        <p:nvPicPr>
          <p:cNvPr id="159" name="Google Shape;159;p20"/>
          <p:cNvPicPr preferRelativeResize="0"/>
          <p:nvPr/>
        </p:nvPicPr>
        <p:blipFill>
          <a:blip r:embed="rId4">
            <a:alphaModFix/>
          </a:blip>
          <a:stretch>
            <a:fillRect/>
          </a:stretch>
        </p:blipFill>
        <p:spPr>
          <a:xfrm>
            <a:off x="4515774" y="565995"/>
            <a:ext cx="4434851" cy="2015841"/>
          </a:xfrm>
          <a:prstGeom prst="rect">
            <a:avLst/>
          </a:prstGeom>
          <a:noFill/>
          <a:ln>
            <a:noFill/>
          </a:ln>
        </p:spPr>
      </p:pic>
      <p:pic>
        <p:nvPicPr>
          <p:cNvPr id="160" name="Google Shape;160;p20"/>
          <p:cNvPicPr preferRelativeResize="0"/>
          <p:nvPr/>
        </p:nvPicPr>
        <p:blipFill>
          <a:blip r:embed="rId5">
            <a:alphaModFix/>
          </a:blip>
          <a:stretch>
            <a:fillRect/>
          </a:stretch>
        </p:blipFill>
        <p:spPr>
          <a:xfrm>
            <a:off x="5124979" y="2648600"/>
            <a:ext cx="3038771" cy="2015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8DC6-58C0-E957-D27F-11BD76BB1202}"/>
              </a:ext>
            </a:extLst>
          </p:cNvPr>
          <p:cNvSpPr>
            <a:spLocks noGrp="1"/>
          </p:cNvSpPr>
          <p:nvPr>
            <p:ph type="ctrTitle"/>
          </p:nvPr>
        </p:nvSpPr>
        <p:spPr/>
        <p:txBody>
          <a:bodyPr/>
          <a:lstStyle/>
          <a:p>
            <a:r>
              <a:rPr lang="en-US" dirty="0">
                <a:solidFill>
                  <a:schemeClr val="accent2">
                    <a:lumMod val="75000"/>
                  </a:schemeClr>
                </a:solidFill>
              </a:rPr>
              <a:t>Normalization</a:t>
            </a:r>
          </a:p>
        </p:txBody>
      </p:sp>
      <p:sp>
        <p:nvSpPr>
          <p:cNvPr id="4" name="Text Placeholder 3">
            <a:extLst>
              <a:ext uri="{FF2B5EF4-FFF2-40B4-BE49-F238E27FC236}">
                <a16:creationId xmlns:a16="http://schemas.microsoft.com/office/drawing/2014/main" id="{84E1C519-33C4-8D17-DECE-BFAD586C5988}"/>
              </a:ext>
            </a:extLst>
          </p:cNvPr>
          <p:cNvSpPr>
            <a:spLocks noGrp="1"/>
          </p:cNvSpPr>
          <p:nvPr>
            <p:ph type="body" idx="2"/>
          </p:nvPr>
        </p:nvSpPr>
        <p:spPr/>
        <p:txBody>
          <a:bodyPr/>
          <a:lstStyle/>
          <a:p>
            <a:pPr marL="400050" indent="-285750">
              <a:lnSpc>
                <a:spcPct val="150000"/>
              </a:lnSpc>
              <a:buFont typeface="Arial" panose="020B0604020202020204" pitchFamily="34" charset="0"/>
              <a:buChar char="•"/>
            </a:pPr>
            <a:r>
              <a:rPr lang="en-US" b="0" i="0" dirty="0">
                <a:solidFill>
                  <a:srgbClr val="1F1F1F"/>
                </a:solidFill>
                <a:effectLst/>
                <a:latin typeface="Helvetica" pitchFamily="2" charset="0"/>
              </a:rPr>
              <a:t>The scale of data for some features may be significantly different from those of others.</a:t>
            </a:r>
          </a:p>
          <a:p>
            <a:pPr marL="400050" indent="-285750">
              <a:lnSpc>
                <a:spcPct val="150000"/>
              </a:lnSpc>
              <a:buFont typeface="Arial" panose="020B0604020202020204" pitchFamily="34" charset="0"/>
              <a:buChar char="•"/>
            </a:pPr>
            <a:r>
              <a:rPr lang="en-US" dirty="0">
                <a:solidFill>
                  <a:srgbClr val="1F1F1F"/>
                </a:solidFill>
                <a:latin typeface="Helvetica" pitchFamily="2" charset="0"/>
              </a:rPr>
              <a:t>This </a:t>
            </a:r>
            <a:r>
              <a:rPr lang="en-US" b="0" i="0" dirty="0">
                <a:solidFill>
                  <a:srgbClr val="1F1F1F"/>
                </a:solidFill>
                <a:effectLst/>
                <a:latin typeface="Helvetica" pitchFamily="2" charset="0"/>
              </a:rPr>
              <a:t>may harm the performance of our models. </a:t>
            </a:r>
            <a:endParaRPr lang="en-US" dirty="0">
              <a:solidFill>
                <a:srgbClr val="1F1F1F"/>
              </a:solidFill>
              <a:latin typeface="Helvetica" pitchFamily="2" charset="0"/>
            </a:endParaRPr>
          </a:p>
          <a:p>
            <a:pPr marL="400050" indent="-285750">
              <a:lnSpc>
                <a:spcPct val="150000"/>
              </a:lnSpc>
              <a:buFont typeface="Arial" panose="020B0604020202020204" pitchFamily="34" charset="0"/>
              <a:buChar char="•"/>
            </a:pPr>
            <a:r>
              <a:rPr lang="en-US" dirty="0">
                <a:solidFill>
                  <a:srgbClr val="1F1F1F"/>
                </a:solidFill>
                <a:latin typeface="Helvetica" pitchFamily="2" charset="0"/>
              </a:rPr>
              <a:t>Using Min-max scaling, we can limit the data values of a column to a specific range using each column’s minimum and maximum value.</a:t>
            </a:r>
          </a:p>
          <a:p>
            <a:pPr marL="400050" indent="-285750">
              <a:lnSpc>
                <a:spcPct val="150000"/>
              </a:lnSpc>
              <a:buFont typeface="Arial" panose="020B0604020202020204" pitchFamily="34" charset="0"/>
              <a:buChar char="•"/>
            </a:pPr>
            <a:r>
              <a:rPr lang="en-US" dirty="0">
                <a:solidFill>
                  <a:srgbClr val="1F1F1F"/>
                </a:solidFill>
                <a:latin typeface="Helvetica" pitchFamily="2" charset="0"/>
              </a:rPr>
              <a:t>We shall apply this to all the numeric attributes in our dataset.</a:t>
            </a:r>
            <a:endParaRPr lang="en-US" dirty="0"/>
          </a:p>
        </p:txBody>
      </p:sp>
    </p:spTree>
    <p:extLst>
      <p:ext uri="{BB962C8B-B14F-4D97-AF65-F5344CB8AC3E}">
        <p14:creationId xmlns:p14="http://schemas.microsoft.com/office/powerpoint/2010/main" val="2423130187"/>
      </p:ext>
    </p:extLst>
  </p:cSld>
  <p:clrMapOvr>
    <a:overrideClrMapping bg1="lt1" tx1="dk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1"/>
          <p:cNvSpPr txBox="1">
            <a:spLocks noGrp="1"/>
          </p:cNvSpPr>
          <p:nvPr>
            <p:ph type="ctrTitle"/>
          </p:nvPr>
        </p:nvSpPr>
        <p:spPr>
          <a:xfrm>
            <a:off x="518827" y="821270"/>
            <a:ext cx="8004300" cy="699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rgbClr val="990000"/>
                </a:solidFill>
              </a:rPr>
              <a:t>Models</a:t>
            </a:r>
            <a:endParaRPr>
              <a:solidFill>
                <a:srgbClr val="990000"/>
              </a:solidFill>
            </a:endParaRPr>
          </a:p>
        </p:txBody>
      </p:sp>
      <p:sp>
        <p:nvSpPr>
          <p:cNvPr id="167" name="Google Shape;167;p21"/>
          <p:cNvSpPr txBox="1">
            <a:spLocks noGrp="1"/>
          </p:cNvSpPr>
          <p:nvPr>
            <p:ph type="body" idx="2"/>
          </p:nvPr>
        </p:nvSpPr>
        <p:spPr>
          <a:xfrm>
            <a:off x="518825" y="1629400"/>
            <a:ext cx="4704600" cy="28107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dirty="0">
                <a:solidFill>
                  <a:schemeClr val="tx1"/>
                </a:solidFill>
              </a:rPr>
              <a:t>Following models have been implemented in this project:</a:t>
            </a:r>
            <a:endParaRPr dirty="0">
              <a:solidFill>
                <a:schemeClr val="tx1"/>
              </a:solidFill>
            </a:endParaRPr>
          </a:p>
          <a:p>
            <a:pPr marL="457200" lvl="0" indent="-342900" algn="l" rtl="0">
              <a:spcBef>
                <a:spcPts val="1800"/>
              </a:spcBef>
              <a:spcAft>
                <a:spcPts val="0"/>
              </a:spcAft>
              <a:buSzPts val="1800"/>
              <a:buAutoNum type="arabicPeriod"/>
            </a:pPr>
            <a:r>
              <a:rPr lang="en-US" dirty="0">
                <a:solidFill>
                  <a:schemeClr val="tx1"/>
                </a:solidFill>
              </a:rPr>
              <a:t>Linear Regression</a:t>
            </a:r>
            <a:endParaRPr dirty="0">
              <a:solidFill>
                <a:schemeClr val="tx1"/>
              </a:solidFill>
            </a:endParaRPr>
          </a:p>
          <a:p>
            <a:pPr marL="457200" lvl="0" indent="-342900" algn="l" rtl="0">
              <a:spcBef>
                <a:spcPts val="0"/>
              </a:spcBef>
              <a:spcAft>
                <a:spcPts val="0"/>
              </a:spcAft>
              <a:buSzPts val="1800"/>
              <a:buAutoNum type="arabicPeriod"/>
            </a:pPr>
            <a:r>
              <a:rPr lang="en-US" dirty="0">
                <a:solidFill>
                  <a:schemeClr val="tx1"/>
                </a:solidFill>
              </a:rPr>
              <a:t>Ridge Regression</a:t>
            </a:r>
            <a:endParaRPr dirty="0">
              <a:solidFill>
                <a:schemeClr val="tx1"/>
              </a:solidFill>
            </a:endParaRPr>
          </a:p>
          <a:p>
            <a:pPr marL="457200" lvl="0" indent="-342900" algn="l" rtl="0">
              <a:spcBef>
                <a:spcPts val="0"/>
              </a:spcBef>
              <a:spcAft>
                <a:spcPts val="0"/>
              </a:spcAft>
              <a:buSzPts val="1800"/>
              <a:buAutoNum type="arabicPeriod"/>
            </a:pPr>
            <a:r>
              <a:rPr lang="en-US" dirty="0">
                <a:solidFill>
                  <a:schemeClr val="tx1"/>
                </a:solidFill>
              </a:rPr>
              <a:t>Decision Tree</a:t>
            </a:r>
            <a:endParaRPr dirty="0">
              <a:solidFill>
                <a:schemeClr val="tx1"/>
              </a:solidFill>
            </a:endParaRPr>
          </a:p>
          <a:p>
            <a:pPr marL="457200" lvl="0" indent="-342900" algn="l" rtl="0">
              <a:spcBef>
                <a:spcPts val="0"/>
              </a:spcBef>
              <a:spcAft>
                <a:spcPts val="0"/>
              </a:spcAft>
              <a:buSzPts val="1800"/>
              <a:buAutoNum type="arabicPeriod"/>
            </a:pPr>
            <a:r>
              <a:rPr lang="en-US" dirty="0" err="1">
                <a:solidFill>
                  <a:schemeClr val="tx1"/>
                </a:solidFill>
              </a:rPr>
              <a:t>Adaboost</a:t>
            </a:r>
            <a:endParaRPr dirty="0">
              <a:solidFill>
                <a:schemeClr val="tx1"/>
              </a:solidFill>
            </a:endParaRPr>
          </a:p>
          <a:p>
            <a:pPr marL="457200" lvl="0" indent="-342900" algn="l" rtl="0">
              <a:spcBef>
                <a:spcPts val="0"/>
              </a:spcBef>
              <a:spcAft>
                <a:spcPts val="0"/>
              </a:spcAft>
              <a:buSzPts val="1800"/>
              <a:buAutoNum type="arabicPeriod"/>
            </a:pPr>
            <a:r>
              <a:rPr lang="en-US" dirty="0" err="1">
                <a:solidFill>
                  <a:schemeClr val="tx1"/>
                </a:solidFill>
              </a:rPr>
              <a:t>XGBoost</a:t>
            </a:r>
            <a:endParaRPr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2"/>
          <p:cNvSpPr txBox="1">
            <a:spLocks noGrp="1"/>
          </p:cNvSpPr>
          <p:nvPr>
            <p:ph type="ctrTitle"/>
          </p:nvPr>
        </p:nvSpPr>
        <p:spPr>
          <a:xfrm>
            <a:off x="529827" y="759070"/>
            <a:ext cx="8004300" cy="699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Model- </a:t>
            </a:r>
            <a:r>
              <a:rPr lang="en-US">
                <a:solidFill>
                  <a:srgbClr val="990000"/>
                </a:solidFill>
              </a:rPr>
              <a:t>Linear Regression</a:t>
            </a:r>
            <a:endParaRPr>
              <a:solidFill>
                <a:srgbClr val="990000"/>
              </a:solidFill>
            </a:endParaRPr>
          </a:p>
        </p:txBody>
      </p:sp>
      <p:sp>
        <p:nvSpPr>
          <p:cNvPr id="174" name="Google Shape;174;p22"/>
          <p:cNvSpPr txBox="1">
            <a:spLocks noGrp="1"/>
          </p:cNvSpPr>
          <p:nvPr>
            <p:ph type="body" idx="2"/>
          </p:nvPr>
        </p:nvSpPr>
        <p:spPr>
          <a:xfrm>
            <a:off x="518825" y="1629400"/>
            <a:ext cx="7171932" cy="1301579"/>
          </a:xfrm>
          <a:prstGeom prst="rect">
            <a:avLst/>
          </a:prstGeom>
        </p:spPr>
        <p:txBody>
          <a:bodyPr spcFirstLastPara="1" wrap="square" lIns="91425" tIns="45700" rIns="91425" bIns="45700" anchor="t" anchorCtr="0">
            <a:normAutofit/>
          </a:bodyPr>
          <a:lstStyle/>
          <a:p>
            <a:pPr marL="457200" lvl="0" indent="-342900" algn="just" rtl="0">
              <a:spcBef>
                <a:spcPts val="0"/>
              </a:spcBef>
              <a:spcAft>
                <a:spcPts val="0"/>
              </a:spcAft>
              <a:buSzPts val="1800"/>
              <a:buChar char="●"/>
            </a:pPr>
            <a:r>
              <a:rPr lang="en-US" dirty="0">
                <a:solidFill>
                  <a:schemeClr val="tx1"/>
                </a:solidFill>
              </a:rPr>
              <a:t>Linear Regression is used to model the relationship between predictor and target variables. </a:t>
            </a:r>
          </a:p>
          <a:p>
            <a:pPr marL="114300" lvl="0" indent="0" algn="just" rtl="0">
              <a:spcBef>
                <a:spcPts val="0"/>
              </a:spcBef>
              <a:spcAft>
                <a:spcPts val="0"/>
              </a:spcAft>
              <a:buSzPts val="1800"/>
              <a:buNone/>
            </a:pPr>
            <a:endParaRPr dirty="0">
              <a:solidFill>
                <a:schemeClr val="tx1"/>
              </a:solidFill>
            </a:endParaRPr>
          </a:p>
          <a:p>
            <a:pPr marL="457200" lvl="0" indent="-342900" algn="just" rtl="0">
              <a:spcBef>
                <a:spcPts val="0"/>
              </a:spcBef>
              <a:spcAft>
                <a:spcPts val="0"/>
              </a:spcAft>
              <a:buSzPts val="1800"/>
              <a:buChar char="●"/>
            </a:pPr>
            <a:r>
              <a:rPr lang="en-US" dirty="0">
                <a:solidFill>
                  <a:schemeClr val="tx1"/>
                </a:solidFill>
              </a:rPr>
              <a:t>The target variable must be continuous.</a:t>
            </a:r>
            <a:endParaRPr dirty="0">
              <a:solidFill>
                <a:schemeClr val="tx1"/>
              </a:solidFill>
            </a:endParaRPr>
          </a:p>
        </p:txBody>
      </p:sp>
      <p:pic>
        <p:nvPicPr>
          <p:cNvPr id="175" name="Google Shape;175;p22"/>
          <p:cNvPicPr preferRelativeResize="0"/>
          <p:nvPr/>
        </p:nvPicPr>
        <p:blipFill>
          <a:blip r:embed="rId3">
            <a:alphaModFix/>
          </a:blip>
          <a:stretch>
            <a:fillRect/>
          </a:stretch>
        </p:blipFill>
        <p:spPr>
          <a:xfrm>
            <a:off x="422088" y="3273840"/>
            <a:ext cx="6390975" cy="999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3"/>
          <p:cNvSpPr txBox="1">
            <a:spLocks noGrp="1"/>
          </p:cNvSpPr>
          <p:nvPr>
            <p:ph type="ctrTitle"/>
          </p:nvPr>
        </p:nvSpPr>
        <p:spPr>
          <a:xfrm>
            <a:off x="529827" y="759070"/>
            <a:ext cx="8004300" cy="699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Model - </a:t>
            </a:r>
            <a:r>
              <a:rPr lang="en-US">
                <a:solidFill>
                  <a:srgbClr val="990000"/>
                </a:solidFill>
              </a:rPr>
              <a:t>Ridge Regression</a:t>
            </a:r>
            <a:endParaRPr>
              <a:solidFill>
                <a:srgbClr val="990000"/>
              </a:solidFill>
            </a:endParaRPr>
          </a:p>
        </p:txBody>
      </p:sp>
      <p:sp>
        <p:nvSpPr>
          <p:cNvPr id="182" name="Google Shape;182;p23"/>
          <p:cNvSpPr txBox="1">
            <a:spLocks noGrp="1"/>
          </p:cNvSpPr>
          <p:nvPr>
            <p:ph type="body" idx="2"/>
          </p:nvPr>
        </p:nvSpPr>
        <p:spPr>
          <a:xfrm>
            <a:off x="518825" y="1629400"/>
            <a:ext cx="8078168" cy="1538343"/>
          </a:xfrm>
          <a:prstGeom prst="rect">
            <a:avLst/>
          </a:prstGeom>
        </p:spPr>
        <p:txBody>
          <a:bodyPr spcFirstLastPara="1" wrap="square" lIns="91425" tIns="45700" rIns="91425" bIns="45700" anchor="t" anchorCtr="0">
            <a:normAutofit/>
          </a:bodyPr>
          <a:lstStyle/>
          <a:p>
            <a:pPr marL="285750" lvl="0" indent="-285750" algn="just" rtl="0">
              <a:spcBef>
                <a:spcPts val="0"/>
              </a:spcBef>
              <a:spcAft>
                <a:spcPts val="0"/>
              </a:spcAft>
              <a:buFont typeface="Arial" panose="020B0604020202020204" pitchFamily="34" charset="0"/>
              <a:buChar char="•"/>
            </a:pPr>
            <a:r>
              <a:rPr lang="en-US" dirty="0">
                <a:solidFill>
                  <a:schemeClr val="tx1"/>
                </a:solidFill>
              </a:rPr>
              <a:t>Ridge regression can be used when there is multicollinearity in the dataset or when the number of predictor variables is higher than the number of observations. </a:t>
            </a:r>
          </a:p>
          <a:p>
            <a:pPr marL="285750" lvl="0" indent="-285750" algn="just" rtl="0">
              <a:spcBef>
                <a:spcPts val="0"/>
              </a:spcBef>
              <a:spcAft>
                <a:spcPts val="0"/>
              </a:spcAft>
              <a:buFont typeface="Arial" panose="020B0604020202020204" pitchFamily="34" charset="0"/>
              <a:buChar char="•"/>
            </a:pPr>
            <a:endParaRPr lang="en-US" dirty="0">
              <a:solidFill>
                <a:schemeClr val="tx1"/>
              </a:solidFill>
            </a:endParaRPr>
          </a:p>
          <a:p>
            <a:pPr marL="285750" lvl="0" indent="-285750" algn="just" rtl="0">
              <a:spcBef>
                <a:spcPts val="0"/>
              </a:spcBef>
              <a:spcAft>
                <a:spcPts val="0"/>
              </a:spcAft>
              <a:buFont typeface="Arial" panose="020B0604020202020204" pitchFamily="34" charset="0"/>
              <a:buChar char="•"/>
            </a:pPr>
            <a:r>
              <a:rPr lang="en-US" dirty="0">
                <a:solidFill>
                  <a:schemeClr val="tx1"/>
                </a:solidFill>
              </a:rPr>
              <a:t>This method performs L2 regularization. </a:t>
            </a:r>
            <a:endParaRPr dirty="0">
              <a:solidFill>
                <a:schemeClr val="tx1"/>
              </a:solidFill>
            </a:endParaRPr>
          </a:p>
          <a:p>
            <a:pPr marL="285750" lvl="0" indent="-285750" algn="just" rtl="0">
              <a:spcBef>
                <a:spcPts val="1800"/>
              </a:spcBef>
              <a:spcAft>
                <a:spcPts val="1800"/>
              </a:spcAft>
              <a:buFont typeface="Arial" panose="020B0604020202020204" pitchFamily="34" charset="0"/>
              <a:buChar char="•"/>
            </a:pPr>
            <a:endParaRPr dirty="0">
              <a:solidFill>
                <a:schemeClr val="tx1"/>
              </a:solidFill>
            </a:endParaRPr>
          </a:p>
        </p:txBody>
      </p:sp>
      <p:pic>
        <p:nvPicPr>
          <p:cNvPr id="2" name="Picture 1">
            <a:extLst>
              <a:ext uri="{FF2B5EF4-FFF2-40B4-BE49-F238E27FC236}">
                <a16:creationId xmlns:a16="http://schemas.microsoft.com/office/drawing/2014/main" id="{1A3DF0B8-8441-A556-DFEA-B0B3C23A8A7E}"/>
              </a:ext>
            </a:extLst>
          </p:cNvPr>
          <p:cNvPicPr>
            <a:picLocks noChangeAspect="1"/>
          </p:cNvPicPr>
          <p:nvPr/>
        </p:nvPicPr>
        <p:blipFill>
          <a:blip r:embed="rId3"/>
          <a:stretch>
            <a:fillRect/>
          </a:stretch>
        </p:blipFill>
        <p:spPr>
          <a:xfrm>
            <a:off x="518824" y="3251200"/>
            <a:ext cx="6306519" cy="124732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4"/>
          <p:cNvSpPr txBox="1">
            <a:spLocks noGrp="1"/>
          </p:cNvSpPr>
          <p:nvPr>
            <p:ph type="ctrTitle"/>
          </p:nvPr>
        </p:nvSpPr>
        <p:spPr>
          <a:xfrm>
            <a:off x="529827" y="759070"/>
            <a:ext cx="8004300" cy="699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Model- </a:t>
            </a:r>
            <a:r>
              <a:rPr lang="en-US">
                <a:solidFill>
                  <a:srgbClr val="990000"/>
                </a:solidFill>
              </a:rPr>
              <a:t>Decision Tree Regression</a:t>
            </a:r>
            <a:endParaRPr>
              <a:solidFill>
                <a:srgbClr val="990000"/>
              </a:solidFill>
            </a:endParaRPr>
          </a:p>
        </p:txBody>
      </p:sp>
      <p:sp>
        <p:nvSpPr>
          <p:cNvPr id="189" name="Google Shape;189;p24"/>
          <p:cNvSpPr txBox="1">
            <a:spLocks noGrp="1"/>
          </p:cNvSpPr>
          <p:nvPr>
            <p:ph type="body" idx="2"/>
          </p:nvPr>
        </p:nvSpPr>
        <p:spPr>
          <a:xfrm>
            <a:off x="518824" y="1629400"/>
            <a:ext cx="8004299" cy="1244429"/>
          </a:xfrm>
          <a:prstGeom prst="rect">
            <a:avLst/>
          </a:prstGeom>
        </p:spPr>
        <p:txBody>
          <a:bodyPr spcFirstLastPara="1" wrap="square" lIns="91425" tIns="45700" rIns="91425" bIns="45700" anchor="t" anchorCtr="0">
            <a:normAutofit/>
          </a:bodyPr>
          <a:lstStyle/>
          <a:p>
            <a:pPr marL="285750" lvl="0" indent="-285750" algn="just" rtl="0">
              <a:spcBef>
                <a:spcPts val="0"/>
              </a:spcBef>
              <a:spcAft>
                <a:spcPts val="1800"/>
              </a:spcAft>
              <a:buFont typeface="Arial" panose="020B0604020202020204" pitchFamily="34" charset="0"/>
              <a:buChar char="•"/>
            </a:pPr>
            <a:r>
              <a:rPr lang="en-US" dirty="0">
                <a:solidFill>
                  <a:schemeClr val="tx1"/>
                </a:solidFill>
              </a:rPr>
              <a:t>Numerical values can be handled by decision trees. It gradually builds an associated decision tree while dividing a dataset into smaller and smaller sections.</a:t>
            </a:r>
            <a:endParaRPr dirty="0">
              <a:solidFill>
                <a:schemeClr val="tx1"/>
              </a:solidFill>
            </a:endParaRPr>
          </a:p>
        </p:txBody>
      </p:sp>
      <p:pic>
        <p:nvPicPr>
          <p:cNvPr id="190" name="Google Shape;190;p24"/>
          <p:cNvPicPr preferRelativeResize="0"/>
          <p:nvPr/>
        </p:nvPicPr>
        <p:blipFill>
          <a:blip r:embed="rId3">
            <a:alphaModFix/>
          </a:blip>
          <a:stretch>
            <a:fillRect/>
          </a:stretch>
        </p:blipFill>
        <p:spPr>
          <a:xfrm>
            <a:off x="518824" y="3045159"/>
            <a:ext cx="5973100" cy="851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ctrTitle"/>
          </p:nvPr>
        </p:nvSpPr>
        <p:spPr>
          <a:xfrm>
            <a:off x="529827" y="987670"/>
            <a:ext cx="8004300" cy="699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ct val="36666"/>
              <a:buFont typeface="Arial"/>
              <a:buNone/>
            </a:pPr>
            <a:r>
              <a:rPr lang="en-US"/>
              <a:t>Model - </a:t>
            </a:r>
            <a:r>
              <a:rPr lang="en-US">
                <a:solidFill>
                  <a:srgbClr val="990000"/>
                </a:solidFill>
              </a:rPr>
              <a:t>ADABOOST</a:t>
            </a:r>
            <a:r>
              <a:rPr lang="en-US"/>
              <a:t> </a:t>
            </a:r>
            <a:endParaRPr/>
          </a:p>
          <a:p>
            <a:pPr marL="0" lvl="0" indent="0" algn="l" rtl="0">
              <a:spcBef>
                <a:spcPts val="0"/>
              </a:spcBef>
              <a:spcAft>
                <a:spcPts val="0"/>
              </a:spcAft>
              <a:buNone/>
            </a:pPr>
            <a:endParaRPr/>
          </a:p>
        </p:txBody>
      </p:sp>
      <p:sp>
        <p:nvSpPr>
          <p:cNvPr id="197" name="Google Shape;197;p25"/>
          <p:cNvSpPr txBox="1">
            <a:spLocks noGrp="1"/>
          </p:cNvSpPr>
          <p:nvPr>
            <p:ph type="body" idx="2"/>
          </p:nvPr>
        </p:nvSpPr>
        <p:spPr>
          <a:xfrm>
            <a:off x="518824" y="1487276"/>
            <a:ext cx="8095349" cy="2039696"/>
          </a:xfrm>
          <a:prstGeom prst="rect">
            <a:avLst/>
          </a:prstGeom>
        </p:spPr>
        <p:txBody>
          <a:bodyPr spcFirstLastPara="1" wrap="square" lIns="91425" tIns="45700" rIns="91425" bIns="45700" anchor="t" anchorCtr="0">
            <a:normAutofit fontScale="92500" lnSpcReduction="20000"/>
          </a:bodyPr>
          <a:lstStyle/>
          <a:p>
            <a:pPr marL="285750" lvl="0" indent="-285750" algn="just" rtl="0">
              <a:spcBef>
                <a:spcPts val="0"/>
              </a:spcBef>
              <a:spcAft>
                <a:spcPts val="0"/>
              </a:spcAft>
              <a:buFont typeface="Arial" panose="020B0604020202020204" pitchFamily="34" charset="0"/>
              <a:buChar char="•"/>
            </a:pPr>
            <a:r>
              <a:rPr lang="en-US" dirty="0"/>
              <a:t>AdaBoost stands for Adaptive boosting, is a meta-algorithm, which enables performance enhancement when combined with other algorithms.</a:t>
            </a:r>
            <a:endParaRPr dirty="0"/>
          </a:p>
          <a:p>
            <a:pPr marL="285750" lvl="0" indent="-285750" algn="just" rtl="0">
              <a:spcBef>
                <a:spcPts val="1800"/>
              </a:spcBef>
              <a:spcAft>
                <a:spcPts val="1800"/>
              </a:spcAft>
              <a:buFont typeface="Arial" panose="020B0604020202020204" pitchFamily="34" charset="0"/>
              <a:buChar char="•"/>
            </a:pPr>
            <a:r>
              <a:rPr lang="en-US" dirty="0"/>
              <a:t>It starts by fitting one regressor on the original dataset, and then it fits subsequent copies of the regressor on the same dataset with the weights of the instances being changed in accordance with the error of the most recent prediction. As a result, successive regressors concentrate more on challenging cases.</a:t>
            </a:r>
            <a:endParaRPr dirty="0"/>
          </a:p>
        </p:txBody>
      </p:sp>
      <p:pic>
        <p:nvPicPr>
          <p:cNvPr id="198" name="Google Shape;198;p25"/>
          <p:cNvPicPr preferRelativeResize="0"/>
          <p:nvPr/>
        </p:nvPicPr>
        <p:blipFill>
          <a:blip r:embed="rId3">
            <a:alphaModFix/>
          </a:blip>
          <a:stretch>
            <a:fillRect/>
          </a:stretch>
        </p:blipFill>
        <p:spPr>
          <a:xfrm>
            <a:off x="891334" y="3600240"/>
            <a:ext cx="5481475" cy="852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6"/>
          <p:cNvSpPr txBox="1">
            <a:spLocks noGrp="1"/>
          </p:cNvSpPr>
          <p:nvPr>
            <p:ph type="ctrTitle"/>
          </p:nvPr>
        </p:nvSpPr>
        <p:spPr>
          <a:xfrm>
            <a:off x="529827" y="759070"/>
            <a:ext cx="8004300" cy="699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Model - </a:t>
            </a:r>
            <a:r>
              <a:rPr lang="en-US">
                <a:solidFill>
                  <a:srgbClr val="990000"/>
                </a:solidFill>
              </a:rPr>
              <a:t>XGBoost</a:t>
            </a:r>
            <a:r>
              <a:rPr lang="en-US"/>
              <a:t> </a:t>
            </a:r>
            <a:endParaRPr/>
          </a:p>
        </p:txBody>
      </p:sp>
      <p:sp>
        <p:nvSpPr>
          <p:cNvPr id="205" name="Google Shape;205;p26"/>
          <p:cNvSpPr txBox="1">
            <a:spLocks noGrp="1"/>
          </p:cNvSpPr>
          <p:nvPr>
            <p:ph type="body" idx="2"/>
          </p:nvPr>
        </p:nvSpPr>
        <p:spPr>
          <a:xfrm>
            <a:off x="518823" y="1629400"/>
            <a:ext cx="6943334" cy="1260757"/>
          </a:xfrm>
          <a:prstGeom prst="rect">
            <a:avLst/>
          </a:prstGeom>
        </p:spPr>
        <p:txBody>
          <a:bodyPr spcFirstLastPara="1" wrap="square" lIns="91425" tIns="45700" rIns="91425" bIns="45700" anchor="t" anchorCtr="0">
            <a:normAutofit/>
          </a:bodyPr>
          <a:lstStyle/>
          <a:p>
            <a:pPr marL="285750" lvl="0" indent="-285750" algn="just" rtl="0">
              <a:spcBef>
                <a:spcPts val="0"/>
              </a:spcBef>
              <a:spcAft>
                <a:spcPts val="0"/>
              </a:spcAft>
              <a:buFont typeface="Arial" panose="020B0604020202020204" pitchFamily="34" charset="0"/>
              <a:buChar char="•"/>
            </a:pPr>
            <a:r>
              <a:rPr lang="en-US" dirty="0" err="1">
                <a:solidFill>
                  <a:schemeClr val="tx1"/>
                </a:solidFill>
                <a:highlight>
                  <a:srgbClr val="FFFFFF"/>
                </a:highlight>
              </a:rPr>
              <a:t>XGBoost</a:t>
            </a:r>
            <a:r>
              <a:rPr lang="en-US" dirty="0">
                <a:solidFill>
                  <a:schemeClr val="tx1"/>
                </a:solidFill>
                <a:highlight>
                  <a:srgbClr val="FFFFFF"/>
                </a:highlight>
              </a:rPr>
              <a:t> stands for “Extreme Gradient Boosting”.</a:t>
            </a:r>
            <a:endParaRPr dirty="0">
              <a:solidFill>
                <a:schemeClr val="tx1"/>
              </a:solidFill>
              <a:highlight>
                <a:srgbClr val="FFFFFF"/>
              </a:highlight>
            </a:endParaRPr>
          </a:p>
          <a:p>
            <a:pPr marL="285750" lvl="0" indent="-285750" algn="just" rtl="0">
              <a:spcBef>
                <a:spcPts val="1800"/>
              </a:spcBef>
              <a:spcAft>
                <a:spcPts val="1800"/>
              </a:spcAft>
              <a:buFont typeface="Arial" panose="020B0604020202020204" pitchFamily="34" charset="0"/>
              <a:buChar char="•"/>
            </a:pPr>
            <a:r>
              <a:rPr lang="en-US" dirty="0">
                <a:solidFill>
                  <a:schemeClr val="tx1"/>
                </a:solidFill>
                <a:highlight>
                  <a:srgbClr val="FFFFFF"/>
                </a:highlight>
              </a:rPr>
              <a:t>It can be used directly for </a:t>
            </a:r>
            <a:r>
              <a:rPr lang="en-US" b="1" dirty="0">
                <a:solidFill>
                  <a:schemeClr val="tx1"/>
                </a:solidFill>
                <a:highlight>
                  <a:srgbClr val="FFFFFF"/>
                </a:highlight>
              </a:rPr>
              <a:t>regression predictive modeling</a:t>
            </a:r>
            <a:r>
              <a:rPr lang="en-US" dirty="0">
                <a:solidFill>
                  <a:schemeClr val="tx1"/>
                </a:solidFill>
                <a:highlight>
                  <a:srgbClr val="FFFFFF"/>
                </a:highlight>
              </a:rPr>
              <a:t>.</a:t>
            </a:r>
            <a:endParaRPr dirty="0">
              <a:solidFill>
                <a:schemeClr val="tx1"/>
              </a:solidFill>
              <a:highlight>
                <a:srgbClr val="FFFFFF"/>
              </a:highlight>
            </a:endParaRPr>
          </a:p>
        </p:txBody>
      </p:sp>
      <p:pic>
        <p:nvPicPr>
          <p:cNvPr id="206" name="Google Shape;206;p26"/>
          <p:cNvPicPr preferRelativeResize="0"/>
          <p:nvPr/>
        </p:nvPicPr>
        <p:blipFill>
          <a:blip r:embed="rId3">
            <a:alphaModFix/>
          </a:blip>
          <a:stretch>
            <a:fillRect/>
          </a:stretch>
        </p:blipFill>
        <p:spPr>
          <a:xfrm>
            <a:off x="529827" y="3246152"/>
            <a:ext cx="6866200" cy="1064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7"/>
          <p:cNvSpPr txBox="1">
            <a:spLocks noGrp="1"/>
          </p:cNvSpPr>
          <p:nvPr>
            <p:ph type="ctrTitle"/>
          </p:nvPr>
        </p:nvSpPr>
        <p:spPr>
          <a:xfrm>
            <a:off x="529827" y="759070"/>
            <a:ext cx="8004300" cy="699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rgbClr val="990000"/>
                </a:solidFill>
              </a:rPr>
              <a:t>Results:</a:t>
            </a:r>
            <a:endParaRPr>
              <a:solidFill>
                <a:srgbClr val="990000"/>
              </a:solidFill>
            </a:endParaRPr>
          </a:p>
        </p:txBody>
      </p:sp>
      <p:pic>
        <p:nvPicPr>
          <p:cNvPr id="213" name="Google Shape;213;p27"/>
          <p:cNvPicPr preferRelativeResize="0"/>
          <p:nvPr/>
        </p:nvPicPr>
        <p:blipFill>
          <a:blip r:embed="rId3">
            <a:alphaModFix/>
          </a:blip>
          <a:stretch>
            <a:fillRect/>
          </a:stretch>
        </p:blipFill>
        <p:spPr>
          <a:xfrm>
            <a:off x="1930900" y="1458074"/>
            <a:ext cx="4910700" cy="2767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txBox="1">
            <a:spLocks noGrp="1"/>
          </p:cNvSpPr>
          <p:nvPr>
            <p:ph type="ctrTitle"/>
          </p:nvPr>
        </p:nvSpPr>
        <p:spPr>
          <a:xfrm>
            <a:off x="523348" y="759070"/>
            <a:ext cx="8004409" cy="69906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000"/>
              <a:buFont typeface="Arial"/>
              <a:buNone/>
            </a:pPr>
            <a:r>
              <a:rPr lang="en-US" u="sng" dirty="0"/>
              <a:t>References</a:t>
            </a:r>
            <a:endParaRPr u="sng" dirty="0"/>
          </a:p>
        </p:txBody>
      </p:sp>
      <p:sp>
        <p:nvSpPr>
          <p:cNvPr id="219" name="Google Shape;219;p28"/>
          <p:cNvSpPr txBox="1">
            <a:spLocks noGrp="1"/>
          </p:cNvSpPr>
          <p:nvPr>
            <p:ph type="subTitle" idx="1"/>
          </p:nvPr>
        </p:nvSpPr>
        <p:spPr>
          <a:xfrm>
            <a:off x="523348" y="1630404"/>
            <a:ext cx="8011069" cy="281876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800"/>
              </a:spcBef>
              <a:spcAft>
                <a:spcPts val="0"/>
              </a:spcAft>
              <a:buNone/>
            </a:pPr>
            <a:r>
              <a:rPr lang="en-US" sz="1100" dirty="0">
                <a:solidFill>
                  <a:srgbClr val="EDEBE9"/>
                </a:solidFill>
              </a:rPr>
              <a:t>[1] Dataset - </a:t>
            </a:r>
            <a:r>
              <a:rPr lang="en-US" sz="1100" dirty="0">
                <a:solidFill>
                  <a:srgbClr val="3C78D8"/>
                </a:solidFill>
              </a:rPr>
              <a:t>https://</a:t>
            </a:r>
            <a:r>
              <a:rPr lang="en-US" sz="1100" dirty="0" err="1">
                <a:solidFill>
                  <a:srgbClr val="3C78D8"/>
                </a:solidFill>
              </a:rPr>
              <a:t>www.kaggle.com</a:t>
            </a:r>
            <a:r>
              <a:rPr lang="en-US" sz="1100" dirty="0">
                <a:solidFill>
                  <a:srgbClr val="3C78D8"/>
                </a:solidFill>
              </a:rPr>
              <a:t>/datasets/</a:t>
            </a:r>
            <a:r>
              <a:rPr lang="en-US" sz="1100" dirty="0" err="1">
                <a:solidFill>
                  <a:srgbClr val="3C78D8"/>
                </a:solidFill>
              </a:rPr>
              <a:t>kumarajarshi</a:t>
            </a:r>
            <a:r>
              <a:rPr lang="en-US" sz="1100" dirty="0">
                <a:solidFill>
                  <a:srgbClr val="3C78D8"/>
                </a:solidFill>
              </a:rPr>
              <a:t>/life-expectancy-who</a:t>
            </a:r>
            <a:endParaRPr sz="1100" dirty="0">
              <a:solidFill>
                <a:srgbClr val="3C78D8"/>
              </a:solidFill>
            </a:endParaRPr>
          </a:p>
          <a:p>
            <a:pPr marL="0" lvl="0" indent="0" algn="l" rtl="0">
              <a:lnSpc>
                <a:spcPct val="100000"/>
              </a:lnSpc>
              <a:spcBef>
                <a:spcPts val="1800"/>
              </a:spcBef>
              <a:spcAft>
                <a:spcPts val="0"/>
              </a:spcAft>
              <a:buNone/>
            </a:pPr>
            <a:r>
              <a:rPr lang="en-US" sz="1100" dirty="0">
                <a:solidFill>
                  <a:srgbClr val="EDEBE9"/>
                </a:solidFill>
              </a:rPr>
              <a:t>[2] </a:t>
            </a:r>
            <a:r>
              <a:rPr lang="en-US" sz="1100" dirty="0" err="1">
                <a:solidFill>
                  <a:srgbClr val="EDEBE9"/>
                </a:solidFill>
              </a:rPr>
              <a:t>Adaboost</a:t>
            </a:r>
            <a:r>
              <a:rPr lang="en-US" sz="1100" dirty="0">
                <a:solidFill>
                  <a:srgbClr val="EDEBE9"/>
                </a:solidFill>
              </a:rPr>
              <a:t> - </a:t>
            </a:r>
            <a:r>
              <a:rPr lang="en-US" sz="1100" dirty="0">
                <a:solidFill>
                  <a:srgbClr val="3C78D8"/>
                </a:solidFill>
              </a:rPr>
              <a:t>https://scikit-</a:t>
            </a:r>
            <a:r>
              <a:rPr lang="en-US" sz="1100" dirty="0" err="1">
                <a:solidFill>
                  <a:srgbClr val="3C78D8"/>
                </a:solidFill>
              </a:rPr>
              <a:t>learn.org</a:t>
            </a:r>
            <a:r>
              <a:rPr lang="en-US" sz="1100" dirty="0">
                <a:solidFill>
                  <a:srgbClr val="3C78D8"/>
                </a:solidFill>
              </a:rPr>
              <a:t>/stable/modules/generated/</a:t>
            </a:r>
            <a:r>
              <a:rPr lang="en-US" sz="1100" dirty="0" err="1">
                <a:solidFill>
                  <a:srgbClr val="3C78D8"/>
                </a:solidFill>
              </a:rPr>
              <a:t>sklearn.ensemble.AdaBoostClassifier.html</a:t>
            </a:r>
            <a:endParaRPr sz="1100" dirty="0">
              <a:solidFill>
                <a:srgbClr val="3C78D8"/>
              </a:solidFill>
            </a:endParaRPr>
          </a:p>
          <a:p>
            <a:pPr marL="0" lvl="0" indent="0" algn="l" rtl="0">
              <a:lnSpc>
                <a:spcPct val="100000"/>
              </a:lnSpc>
              <a:spcBef>
                <a:spcPts val="1800"/>
              </a:spcBef>
              <a:spcAft>
                <a:spcPts val="0"/>
              </a:spcAft>
              <a:buNone/>
            </a:pPr>
            <a:r>
              <a:rPr lang="en-US" sz="1100" dirty="0">
                <a:solidFill>
                  <a:srgbClr val="EDEBE9"/>
                </a:solidFill>
              </a:rPr>
              <a:t>[3] Linear regression- </a:t>
            </a:r>
            <a:r>
              <a:rPr lang="en-US" sz="1100" dirty="0">
                <a:solidFill>
                  <a:srgbClr val="3C78D8"/>
                </a:solidFill>
              </a:rPr>
              <a:t>https://scikit-</a:t>
            </a:r>
            <a:r>
              <a:rPr lang="en-US" sz="1100" dirty="0" err="1">
                <a:solidFill>
                  <a:srgbClr val="3C78D8"/>
                </a:solidFill>
              </a:rPr>
              <a:t>learn.org</a:t>
            </a:r>
            <a:r>
              <a:rPr lang="en-US" sz="1100" dirty="0">
                <a:solidFill>
                  <a:srgbClr val="3C78D8"/>
                </a:solidFill>
              </a:rPr>
              <a:t>/stable/modules/generated/</a:t>
            </a:r>
            <a:r>
              <a:rPr lang="en-US" sz="1100" dirty="0" err="1">
                <a:solidFill>
                  <a:srgbClr val="3C78D8"/>
                </a:solidFill>
              </a:rPr>
              <a:t>sklearn.linear_model.LinearRegression.html</a:t>
            </a:r>
            <a:endParaRPr sz="1100" dirty="0">
              <a:solidFill>
                <a:srgbClr val="3C78D8"/>
              </a:solidFill>
            </a:endParaRPr>
          </a:p>
          <a:p>
            <a:pPr marL="0" lvl="0" indent="0" algn="l" rtl="0">
              <a:lnSpc>
                <a:spcPct val="100000"/>
              </a:lnSpc>
              <a:spcBef>
                <a:spcPts val="1800"/>
              </a:spcBef>
              <a:spcAft>
                <a:spcPts val="0"/>
              </a:spcAft>
              <a:buNone/>
            </a:pPr>
            <a:r>
              <a:rPr lang="en-US" sz="1100" dirty="0">
                <a:solidFill>
                  <a:srgbClr val="EDEBE9"/>
                </a:solidFill>
              </a:rPr>
              <a:t>[4] Decision Tree regression -</a:t>
            </a:r>
            <a:r>
              <a:rPr lang="en-US" sz="1100" dirty="0">
                <a:solidFill>
                  <a:srgbClr val="3C78D8"/>
                </a:solidFill>
              </a:rPr>
              <a:t> https://scikit-</a:t>
            </a:r>
            <a:r>
              <a:rPr lang="en-US" sz="1100" dirty="0" err="1">
                <a:solidFill>
                  <a:srgbClr val="3C78D8"/>
                </a:solidFill>
              </a:rPr>
              <a:t>learn.org</a:t>
            </a:r>
            <a:r>
              <a:rPr lang="en-US" sz="1100" dirty="0">
                <a:solidFill>
                  <a:srgbClr val="3C78D8"/>
                </a:solidFill>
              </a:rPr>
              <a:t>/stable/modules/generated/</a:t>
            </a:r>
            <a:r>
              <a:rPr lang="en-US" sz="1100" dirty="0" err="1">
                <a:solidFill>
                  <a:srgbClr val="3C78D8"/>
                </a:solidFill>
              </a:rPr>
              <a:t>sklearn.tree.DecisionTreeRegressor.html</a:t>
            </a:r>
            <a:endParaRPr sz="1100" dirty="0">
              <a:solidFill>
                <a:srgbClr val="3C78D8"/>
              </a:solidFill>
            </a:endParaRPr>
          </a:p>
          <a:p>
            <a:pPr marL="0" lvl="0" indent="0" algn="l" rtl="0">
              <a:lnSpc>
                <a:spcPct val="100000"/>
              </a:lnSpc>
              <a:spcBef>
                <a:spcPts val="1800"/>
              </a:spcBef>
              <a:spcAft>
                <a:spcPts val="0"/>
              </a:spcAft>
              <a:buNone/>
            </a:pPr>
            <a:r>
              <a:rPr lang="en-US" sz="1100" dirty="0">
                <a:solidFill>
                  <a:srgbClr val="EDEBE9"/>
                </a:solidFill>
              </a:rPr>
              <a:t>[5] Ridge regression - </a:t>
            </a:r>
            <a:r>
              <a:rPr lang="en-US" sz="1100" dirty="0">
                <a:solidFill>
                  <a:srgbClr val="3C78D8"/>
                </a:solidFill>
              </a:rPr>
              <a:t>https://scikit-</a:t>
            </a:r>
            <a:r>
              <a:rPr lang="en-US" sz="1100" dirty="0" err="1">
                <a:solidFill>
                  <a:srgbClr val="3C78D8"/>
                </a:solidFill>
              </a:rPr>
              <a:t>learn.org</a:t>
            </a:r>
            <a:r>
              <a:rPr lang="en-US" sz="1100" dirty="0">
                <a:solidFill>
                  <a:srgbClr val="3C78D8"/>
                </a:solidFill>
              </a:rPr>
              <a:t>/stable/modules/generated/</a:t>
            </a:r>
            <a:r>
              <a:rPr lang="en-US" sz="1100" dirty="0" err="1">
                <a:solidFill>
                  <a:srgbClr val="3C78D8"/>
                </a:solidFill>
              </a:rPr>
              <a:t>sklearn.linear_model.Ridge.html</a:t>
            </a:r>
            <a:endParaRPr sz="1100" dirty="0">
              <a:solidFill>
                <a:srgbClr val="3C78D8"/>
              </a:solidFill>
            </a:endParaRPr>
          </a:p>
          <a:p>
            <a:pPr marL="0" lvl="0" indent="0" algn="l" rtl="0">
              <a:lnSpc>
                <a:spcPct val="100000"/>
              </a:lnSpc>
              <a:spcBef>
                <a:spcPts val="1800"/>
              </a:spcBef>
              <a:spcAft>
                <a:spcPts val="0"/>
              </a:spcAft>
              <a:buNone/>
            </a:pPr>
            <a:r>
              <a:rPr lang="en-US" sz="1100" dirty="0">
                <a:solidFill>
                  <a:srgbClr val="EDEBE9"/>
                </a:solidFill>
              </a:rPr>
              <a:t>[6] </a:t>
            </a:r>
            <a:r>
              <a:rPr lang="en-US" sz="1100" dirty="0">
                <a:solidFill>
                  <a:schemeClr val="bg1"/>
                </a:solidFill>
              </a:rPr>
              <a:t>Feature Engineering - </a:t>
            </a:r>
            <a:r>
              <a:rPr lang="en-US" sz="1100" dirty="0">
                <a:solidFill>
                  <a:srgbClr val="3C78D8"/>
                </a:solidFill>
              </a:rPr>
              <a:t>https://</a:t>
            </a:r>
            <a:r>
              <a:rPr lang="en-US" sz="1100" dirty="0" err="1">
                <a:solidFill>
                  <a:srgbClr val="3C78D8"/>
                </a:solidFill>
              </a:rPr>
              <a:t>www.projectpro.io</a:t>
            </a:r>
            <a:r>
              <a:rPr lang="en-US" sz="1100" dirty="0">
                <a:solidFill>
                  <a:srgbClr val="3C78D8"/>
                </a:solidFill>
              </a:rPr>
              <a:t>/article/8-feature-engineering-techniques-for-machine-learning/423</a:t>
            </a:r>
            <a:endParaRPr sz="1100" dirty="0">
              <a:solidFill>
                <a:srgbClr val="3C78D8"/>
              </a:solidFill>
            </a:endParaRPr>
          </a:p>
          <a:p>
            <a:pPr marL="0" lvl="0" indent="0" algn="l" rtl="0">
              <a:lnSpc>
                <a:spcPct val="100000"/>
              </a:lnSpc>
              <a:spcBef>
                <a:spcPts val="1800"/>
              </a:spcBef>
              <a:spcAft>
                <a:spcPts val="0"/>
              </a:spcAft>
              <a:buNone/>
            </a:pPr>
            <a:r>
              <a:rPr lang="en-US" sz="1100" dirty="0">
                <a:solidFill>
                  <a:schemeClr val="bg1"/>
                </a:solidFill>
              </a:rPr>
              <a:t>[7] </a:t>
            </a:r>
            <a:r>
              <a:rPr lang="en-US" sz="1100" dirty="0" err="1">
                <a:solidFill>
                  <a:schemeClr val="bg1"/>
                </a:solidFill>
              </a:rPr>
              <a:t>XGBoost</a:t>
            </a:r>
            <a:r>
              <a:rPr lang="en-US" sz="1100" dirty="0">
                <a:solidFill>
                  <a:schemeClr val="bg1"/>
                </a:solidFill>
              </a:rPr>
              <a:t> Regression </a:t>
            </a:r>
            <a:r>
              <a:rPr lang="en-US" sz="1100" dirty="0">
                <a:solidFill>
                  <a:srgbClr val="EDEBE9"/>
                </a:solidFill>
              </a:rPr>
              <a:t>- </a:t>
            </a:r>
            <a:r>
              <a:rPr lang="en-US" sz="1100" dirty="0">
                <a:solidFill>
                  <a:srgbClr val="3C78D8"/>
                </a:solidFill>
              </a:rPr>
              <a:t>https://</a:t>
            </a:r>
            <a:r>
              <a:rPr lang="en-US" sz="1100" dirty="0" err="1">
                <a:solidFill>
                  <a:srgbClr val="3C78D8"/>
                </a:solidFill>
              </a:rPr>
              <a:t>xgboost.readthedocs.io</a:t>
            </a:r>
            <a:r>
              <a:rPr lang="en-US" sz="1100" dirty="0">
                <a:solidFill>
                  <a:srgbClr val="3C78D8"/>
                </a:solidFill>
              </a:rPr>
              <a:t>/</a:t>
            </a:r>
            <a:r>
              <a:rPr lang="en-US" sz="1100" dirty="0" err="1">
                <a:solidFill>
                  <a:srgbClr val="3C78D8"/>
                </a:solidFill>
              </a:rPr>
              <a:t>en</a:t>
            </a:r>
            <a:r>
              <a:rPr lang="en-US" sz="1100" dirty="0">
                <a:solidFill>
                  <a:srgbClr val="3C78D8"/>
                </a:solidFill>
              </a:rPr>
              <a:t>/stable/python/</a:t>
            </a:r>
            <a:r>
              <a:rPr lang="en-US" sz="1100" dirty="0" err="1">
                <a:solidFill>
                  <a:srgbClr val="3C78D8"/>
                </a:solidFill>
              </a:rPr>
              <a:t>python_api.html</a:t>
            </a:r>
            <a:endParaRPr sz="1100" dirty="0">
              <a:solidFill>
                <a:srgbClr val="3C78D8"/>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2"/>
          <p:cNvSpPr txBox="1">
            <a:spLocks noGrp="1"/>
          </p:cNvSpPr>
          <p:nvPr>
            <p:ph type="ctrTitle"/>
          </p:nvPr>
        </p:nvSpPr>
        <p:spPr>
          <a:xfrm>
            <a:off x="524527" y="1007820"/>
            <a:ext cx="4169937" cy="597088"/>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rgbClr val="404041"/>
              </a:buClr>
              <a:buSzPct val="85714"/>
              <a:buFont typeface="Arial"/>
              <a:buNone/>
            </a:pPr>
            <a:r>
              <a:rPr lang="en-US" sz="3200" dirty="0">
                <a:solidFill>
                  <a:srgbClr val="990000"/>
                </a:solidFill>
                <a:highlight>
                  <a:schemeClr val="lt1"/>
                </a:highlight>
              </a:rPr>
              <a:t>Problem Statement​</a:t>
            </a:r>
            <a:endParaRPr sz="3200" dirty="0">
              <a:solidFill>
                <a:srgbClr val="990000"/>
              </a:solidFill>
              <a:highlight>
                <a:schemeClr val="lt1"/>
              </a:highlight>
            </a:endParaRPr>
          </a:p>
          <a:p>
            <a:pPr marL="0" lvl="0" indent="0" algn="l" rtl="0">
              <a:spcBef>
                <a:spcPts val="0"/>
              </a:spcBef>
              <a:spcAft>
                <a:spcPts val="0"/>
              </a:spcAft>
              <a:buNone/>
            </a:pPr>
            <a:endParaRPr sz="3200" dirty="0"/>
          </a:p>
        </p:txBody>
      </p:sp>
      <p:sp>
        <p:nvSpPr>
          <p:cNvPr id="95" name="Google Shape;95;p12"/>
          <p:cNvSpPr txBox="1">
            <a:spLocks noGrp="1"/>
          </p:cNvSpPr>
          <p:nvPr>
            <p:ph type="body" idx="2"/>
          </p:nvPr>
        </p:nvSpPr>
        <p:spPr>
          <a:xfrm>
            <a:off x="249404" y="1604908"/>
            <a:ext cx="4820100" cy="2810700"/>
          </a:xfrm>
          <a:prstGeom prst="rect">
            <a:avLst/>
          </a:prstGeom>
        </p:spPr>
        <p:txBody>
          <a:bodyPr spcFirstLastPara="1" wrap="square" lIns="91425" tIns="45700" rIns="91425" bIns="45700" anchor="t" anchorCtr="0">
            <a:noAutofit/>
          </a:bodyPr>
          <a:lstStyle/>
          <a:p>
            <a:pPr marL="342900" lvl="0" indent="-323850" algn="just" rtl="0">
              <a:spcBef>
                <a:spcPts val="0"/>
              </a:spcBef>
              <a:spcAft>
                <a:spcPts val="0"/>
              </a:spcAft>
              <a:buSzPts val="1500"/>
              <a:buChar char="•"/>
            </a:pPr>
            <a:r>
              <a:rPr lang="en-US" sz="1500" dirty="0">
                <a:solidFill>
                  <a:schemeClr val="dk1"/>
                </a:solidFill>
                <a:highlight>
                  <a:schemeClr val="lt1"/>
                </a:highlight>
              </a:rPr>
              <a:t>Many studies in the past have taken multiple factors into consideration to understand and analyze the life expectancy of people in a country but overlooked the importance of human development index, immunization, mortality, economic and other health related factors.​</a:t>
            </a:r>
            <a:endParaRPr sz="1500" dirty="0">
              <a:solidFill>
                <a:schemeClr val="dk1"/>
              </a:solidFill>
              <a:highlight>
                <a:schemeClr val="lt1"/>
              </a:highlight>
            </a:endParaRPr>
          </a:p>
          <a:p>
            <a:pPr marL="342900" lvl="0" indent="0" algn="just" rtl="0">
              <a:spcBef>
                <a:spcPts val="0"/>
              </a:spcBef>
              <a:spcAft>
                <a:spcPts val="0"/>
              </a:spcAft>
              <a:buClr>
                <a:schemeClr val="dk1"/>
              </a:buClr>
              <a:buSzPts val="935"/>
              <a:buFont typeface="Arial"/>
              <a:buNone/>
            </a:pPr>
            <a:endParaRPr sz="1500" dirty="0">
              <a:solidFill>
                <a:schemeClr val="dk1"/>
              </a:solidFill>
              <a:highlight>
                <a:schemeClr val="lt1"/>
              </a:highlight>
            </a:endParaRPr>
          </a:p>
          <a:p>
            <a:pPr marL="342900" lvl="0" indent="-323850" algn="just" rtl="0">
              <a:spcBef>
                <a:spcPts val="0"/>
              </a:spcBef>
              <a:spcAft>
                <a:spcPts val="0"/>
              </a:spcAft>
              <a:buClr>
                <a:schemeClr val="dk1"/>
              </a:buClr>
              <a:buSzPts val="1500"/>
              <a:buChar char="•"/>
            </a:pPr>
            <a:r>
              <a:rPr lang="en-US" sz="1500" dirty="0">
                <a:solidFill>
                  <a:schemeClr val="dk1"/>
                </a:solidFill>
                <a:highlight>
                  <a:schemeClr val="lt1"/>
                </a:highlight>
              </a:rPr>
              <a:t>This project contributes to analyze and understand the factors that influence the life span of the population of several countries and proposing different algorithms and comparing their efficiency and performance in a Kaggle dataset.​</a:t>
            </a:r>
            <a:endParaRPr sz="1500" dirty="0"/>
          </a:p>
        </p:txBody>
      </p:sp>
      <p:pic>
        <p:nvPicPr>
          <p:cNvPr id="96" name="Google Shape;96;p12"/>
          <p:cNvPicPr preferRelativeResize="0"/>
          <p:nvPr/>
        </p:nvPicPr>
        <p:blipFill>
          <a:blip r:embed="rId3">
            <a:alphaModFix amt="77000"/>
          </a:blip>
          <a:stretch>
            <a:fillRect/>
          </a:stretch>
        </p:blipFill>
        <p:spPr>
          <a:xfrm>
            <a:off x="5573050" y="0"/>
            <a:ext cx="3570950" cy="47526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9"/>
          <p:cNvSpPr txBox="1">
            <a:spLocks noGrp="1"/>
          </p:cNvSpPr>
          <p:nvPr>
            <p:ph type="body" idx="1"/>
          </p:nvPr>
        </p:nvSpPr>
        <p:spPr>
          <a:xfrm>
            <a:off x="3065700" y="2110625"/>
            <a:ext cx="3987900" cy="2880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SzPts val="1530"/>
              <a:buNone/>
            </a:pPr>
            <a:r>
              <a:rPr lang="en-US" sz="3530" b="1"/>
              <a:t>THANK YOU</a:t>
            </a:r>
            <a:endParaRPr sz="353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ctrTitle"/>
          </p:nvPr>
        </p:nvSpPr>
        <p:spPr>
          <a:xfrm>
            <a:off x="434577" y="759070"/>
            <a:ext cx="8004300" cy="699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404041"/>
              </a:buClr>
              <a:buSzPts val="3000"/>
              <a:buFont typeface="Arial"/>
              <a:buNone/>
            </a:pPr>
            <a:r>
              <a:rPr lang="en-US" sz="3200" dirty="0">
                <a:solidFill>
                  <a:srgbClr val="990000"/>
                </a:solidFill>
                <a:highlight>
                  <a:schemeClr val="lt1"/>
                </a:highlight>
              </a:rPr>
              <a:t>Real World Problem​</a:t>
            </a:r>
            <a:endParaRPr sz="3200" dirty="0">
              <a:solidFill>
                <a:srgbClr val="990000"/>
              </a:solidFill>
              <a:highlight>
                <a:schemeClr val="lt1"/>
              </a:highlight>
            </a:endParaRPr>
          </a:p>
        </p:txBody>
      </p:sp>
      <p:sp>
        <p:nvSpPr>
          <p:cNvPr id="102" name="Google Shape;102;p13"/>
          <p:cNvSpPr txBox="1">
            <a:spLocks noGrp="1"/>
          </p:cNvSpPr>
          <p:nvPr>
            <p:ph type="body" idx="2"/>
          </p:nvPr>
        </p:nvSpPr>
        <p:spPr>
          <a:xfrm>
            <a:off x="285176" y="1458070"/>
            <a:ext cx="4809337" cy="3007794"/>
          </a:xfrm>
          <a:prstGeom prst="rect">
            <a:avLst/>
          </a:prstGeom>
          <a:noFill/>
          <a:ln>
            <a:noFill/>
          </a:ln>
        </p:spPr>
        <p:txBody>
          <a:bodyPr spcFirstLastPara="1" wrap="square" lIns="91425" tIns="45700" rIns="91425" bIns="45700" anchor="t" anchorCtr="0">
            <a:noAutofit/>
          </a:bodyPr>
          <a:lstStyle/>
          <a:p>
            <a:pPr marL="342900" lvl="0" indent="0" algn="l" rtl="0">
              <a:spcBef>
                <a:spcPts val="0"/>
              </a:spcBef>
              <a:spcAft>
                <a:spcPts val="0"/>
              </a:spcAft>
              <a:buNone/>
            </a:pPr>
            <a:endParaRPr sz="1250" dirty="0">
              <a:solidFill>
                <a:schemeClr val="dk1"/>
              </a:solidFill>
              <a:highlight>
                <a:schemeClr val="lt1"/>
              </a:highlight>
              <a:latin typeface="+mn-lt"/>
              <a:ea typeface="Calibri"/>
              <a:cs typeface="Calibri"/>
              <a:sym typeface="Calibri"/>
            </a:endParaRPr>
          </a:p>
          <a:p>
            <a:pPr marL="457200" lvl="0" indent="-308927" algn="just" rtl="0">
              <a:spcBef>
                <a:spcPts val="0"/>
              </a:spcBef>
              <a:spcAft>
                <a:spcPts val="0"/>
              </a:spcAft>
              <a:buClr>
                <a:schemeClr val="dk1"/>
              </a:buClr>
              <a:buSzPct val="100000"/>
              <a:buChar char="●"/>
            </a:pPr>
            <a:r>
              <a:rPr lang="en-US" sz="1250" dirty="0">
                <a:solidFill>
                  <a:schemeClr val="dk1"/>
                </a:solidFill>
                <a:highlight>
                  <a:schemeClr val="lt1"/>
                </a:highlight>
                <a:latin typeface="+mn-lt"/>
              </a:rPr>
              <a:t>Life expectancy gauges the overall health of a community, there by giving the scope of improving several factors that affect it. </a:t>
            </a:r>
          </a:p>
          <a:p>
            <a:pPr marL="148273" lvl="0" indent="0" algn="just" rtl="0">
              <a:spcBef>
                <a:spcPts val="0"/>
              </a:spcBef>
              <a:spcAft>
                <a:spcPts val="0"/>
              </a:spcAft>
              <a:buClr>
                <a:schemeClr val="dk1"/>
              </a:buClr>
              <a:buSzPct val="100000"/>
              <a:buNone/>
            </a:pPr>
            <a:endParaRPr sz="1250" dirty="0">
              <a:solidFill>
                <a:schemeClr val="dk1"/>
              </a:solidFill>
              <a:highlight>
                <a:schemeClr val="lt1"/>
              </a:highlight>
              <a:latin typeface="+mn-lt"/>
            </a:endParaRPr>
          </a:p>
          <a:p>
            <a:pPr marL="457200" lvl="0" indent="-308927" algn="just" rtl="0">
              <a:spcBef>
                <a:spcPts val="0"/>
              </a:spcBef>
              <a:spcAft>
                <a:spcPts val="0"/>
              </a:spcAft>
              <a:buClr>
                <a:schemeClr val="dk1"/>
              </a:buClr>
              <a:buSzPct val="100000"/>
              <a:buChar char="●"/>
            </a:pPr>
            <a:r>
              <a:rPr lang="en-US" sz="1250" dirty="0">
                <a:solidFill>
                  <a:schemeClr val="dk1"/>
                </a:solidFill>
                <a:highlight>
                  <a:schemeClr val="lt1"/>
                </a:highlight>
                <a:latin typeface="+mn-lt"/>
              </a:rPr>
              <a:t>In the past few years, there has been a huge improvement in the medical sector which has impacted the average age of death of population. This also resulted in the overall improvement of human mortality rate, especially in the developing countries.</a:t>
            </a:r>
          </a:p>
          <a:p>
            <a:pPr marL="148273" lvl="0" indent="0" algn="just" rtl="0">
              <a:spcBef>
                <a:spcPts val="0"/>
              </a:spcBef>
              <a:spcAft>
                <a:spcPts val="0"/>
              </a:spcAft>
              <a:buClr>
                <a:schemeClr val="dk1"/>
              </a:buClr>
              <a:buSzPct val="100000"/>
              <a:buNone/>
            </a:pPr>
            <a:r>
              <a:rPr lang="en-US" sz="1250" dirty="0">
                <a:solidFill>
                  <a:schemeClr val="dk1"/>
                </a:solidFill>
                <a:highlight>
                  <a:schemeClr val="lt1"/>
                </a:highlight>
                <a:latin typeface="+mn-lt"/>
              </a:rPr>
              <a:t> </a:t>
            </a:r>
            <a:endParaRPr sz="1250" dirty="0">
              <a:solidFill>
                <a:schemeClr val="dk1"/>
              </a:solidFill>
              <a:highlight>
                <a:schemeClr val="lt1"/>
              </a:highlight>
              <a:latin typeface="+mn-lt"/>
            </a:endParaRPr>
          </a:p>
          <a:p>
            <a:pPr marL="457200" lvl="0" indent="-308927" algn="just" rtl="0">
              <a:spcBef>
                <a:spcPts val="0"/>
              </a:spcBef>
              <a:spcAft>
                <a:spcPts val="0"/>
              </a:spcAft>
              <a:buClr>
                <a:schemeClr val="dk1"/>
              </a:buClr>
              <a:buSzPct val="100000"/>
              <a:buChar char="●"/>
            </a:pPr>
            <a:r>
              <a:rPr lang="en-US" sz="1250" dirty="0">
                <a:solidFill>
                  <a:schemeClr val="dk1"/>
                </a:solidFill>
                <a:highlight>
                  <a:schemeClr val="lt1"/>
                </a:highlight>
                <a:latin typeface="+mn-lt"/>
              </a:rPr>
              <a:t>However, the factors affecting this were not completely analyzed. The effect of alcohol consumption, immunization like Hepatitis, Diphtheria and Measles, GDP of a country have a larger role than expected.​</a:t>
            </a:r>
            <a:endParaRPr sz="1250" dirty="0">
              <a:latin typeface="+mn-lt"/>
            </a:endParaRPr>
          </a:p>
        </p:txBody>
      </p:sp>
      <p:pic>
        <p:nvPicPr>
          <p:cNvPr id="103" name="Google Shape;103;p13"/>
          <p:cNvPicPr preferRelativeResize="0"/>
          <p:nvPr/>
        </p:nvPicPr>
        <p:blipFill rotWithShape="1">
          <a:blip r:embed="rId3">
            <a:alphaModFix/>
          </a:blip>
          <a:srcRect r="32046"/>
          <a:stretch/>
        </p:blipFill>
        <p:spPr>
          <a:xfrm>
            <a:off x="5507725" y="0"/>
            <a:ext cx="3636275" cy="4734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4"/>
          <p:cNvSpPr txBox="1">
            <a:spLocks noGrp="1"/>
          </p:cNvSpPr>
          <p:nvPr>
            <p:ph type="ctrTitle"/>
          </p:nvPr>
        </p:nvSpPr>
        <p:spPr>
          <a:xfrm>
            <a:off x="435852" y="821245"/>
            <a:ext cx="5042384" cy="699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200" dirty="0">
                <a:solidFill>
                  <a:srgbClr val="990000"/>
                </a:solidFill>
                <a:highlight>
                  <a:schemeClr val="lt1"/>
                </a:highlight>
              </a:rPr>
              <a:t>Dataset Information​</a:t>
            </a:r>
            <a:endParaRPr sz="3200" dirty="0">
              <a:solidFill>
                <a:srgbClr val="990000"/>
              </a:solidFill>
              <a:highlight>
                <a:schemeClr val="lt1"/>
              </a:highlight>
            </a:endParaRPr>
          </a:p>
        </p:txBody>
      </p:sp>
      <p:sp>
        <p:nvSpPr>
          <p:cNvPr id="110" name="Google Shape;110;p14"/>
          <p:cNvSpPr txBox="1">
            <a:spLocks noGrp="1"/>
          </p:cNvSpPr>
          <p:nvPr>
            <p:ph type="body" idx="2"/>
          </p:nvPr>
        </p:nvSpPr>
        <p:spPr>
          <a:xfrm>
            <a:off x="298389" y="1621235"/>
            <a:ext cx="4376100" cy="2810700"/>
          </a:xfrm>
          <a:prstGeom prst="rect">
            <a:avLst/>
          </a:prstGeom>
        </p:spPr>
        <p:txBody>
          <a:bodyPr spcFirstLastPara="1" wrap="square" lIns="91425" tIns="45700" rIns="91425" bIns="45700" anchor="t" anchorCtr="0">
            <a:normAutofit/>
          </a:bodyPr>
          <a:lstStyle/>
          <a:p>
            <a:pPr marL="457200" lvl="0" indent="-317500" algn="just" rtl="0">
              <a:spcBef>
                <a:spcPts val="0"/>
              </a:spcBef>
              <a:spcAft>
                <a:spcPts val="0"/>
              </a:spcAft>
              <a:buClr>
                <a:schemeClr val="dk1"/>
              </a:buClr>
              <a:buSzPts val="1400"/>
              <a:buChar char="●"/>
            </a:pPr>
            <a:r>
              <a:rPr lang="en-US" sz="1400" dirty="0">
                <a:solidFill>
                  <a:schemeClr val="dk1"/>
                </a:solidFill>
                <a:highlight>
                  <a:schemeClr val="lt1"/>
                </a:highlight>
              </a:rPr>
              <a:t>The dataset for this project is available on Kaggle. It consists of 2938 rows with 22 columns.</a:t>
            </a:r>
            <a:endParaRPr sz="1400" dirty="0">
              <a:solidFill>
                <a:schemeClr val="dk1"/>
              </a:solidFill>
              <a:highlight>
                <a:schemeClr val="lt1"/>
              </a:highlight>
            </a:endParaRPr>
          </a:p>
          <a:p>
            <a:pPr marL="457200" lvl="0" indent="-317500" algn="just" rtl="0">
              <a:spcBef>
                <a:spcPts val="0"/>
              </a:spcBef>
              <a:spcAft>
                <a:spcPts val="0"/>
              </a:spcAft>
              <a:buClr>
                <a:schemeClr val="dk1"/>
              </a:buClr>
              <a:buSzPts val="1400"/>
              <a:buChar char="●"/>
            </a:pPr>
            <a:r>
              <a:rPr lang="en-US" sz="1400" dirty="0">
                <a:solidFill>
                  <a:schemeClr val="dk1"/>
                </a:solidFill>
                <a:highlight>
                  <a:schemeClr val="lt1"/>
                </a:highlight>
              </a:rPr>
              <a:t>Life expectancy being the target variable and 21 predictor variables. </a:t>
            </a:r>
            <a:endParaRPr sz="1400" dirty="0">
              <a:solidFill>
                <a:schemeClr val="dk1"/>
              </a:solidFill>
              <a:highlight>
                <a:schemeClr val="lt1"/>
              </a:highlight>
            </a:endParaRPr>
          </a:p>
          <a:p>
            <a:pPr marL="457200" lvl="0" indent="-317500" algn="just" rtl="0">
              <a:spcBef>
                <a:spcPts val="0"/>
              </a:spcBef>
              <a:spcAft>
                <a:spcPts val="0"/>
              </a:spcAft>
              <a:buClr>
                <a:schemeClr val="dk1"/>
              </a:buClr>
              <a:buSzPts val="1400"/>
              <a:buChar char="●"/>
            </a:pPr>
            <a:r>
              <a:rPr lang="en-US" sz="1400" dirty="0">
                <a:solidFill>
                  <a:schemeClr val="dk1"/>
                </a:solidFill>
                <a:highlight>
                  <a:schemeClr val="lt1"/>
                </a:highlight>
              </a:rPr>
              <a:t>The project relies on the accuracy of the data. This dataset has been made available by World Health Organization (WHO) for health analysis purposes. </a:t>
            </a:r>
            <a:endParaRPr sz="1400" dirty="0">
              <a:solidFill>
                <a:schemeClr val="dk1"/>
              </a:solidFill>
              <a:highlight>
                <a:schemeClr val="lt1"/>
              </a:highlight>
            </a:endParaRPr>
          </a:p>
          <a:p>
            <a:pPr marL="457200" lvl="0" indent="-317500" algn="just" rtl="0">
              <a:spcBef>
                <a:spcPts val="0"/>
              </a:spcBef>
              <a:spcAft>
                <a:spcPts val="0"/>
              </a:spcAft>
              <a:buClr>
                <a:schemeClr val="dk1"/>
              </a:buClr>
              <a:buSzPts val="1400"/>
              <a:buChar char="●"/>
            </a:pPr>
            <a:r>
              <a:rPr lang="en-US" sz="1400" dirty="0">
                <a:solidFill>
                  <a:schemeClr val="dk1"/>
                </a:solidFill>
                <a:highlight>
                  <a:schemeClr val="lt1"/>
                </a:highlight>
              </a:rPr>
              <a:t>It contains data from the year 2000-2015 for 193 countries for further analysis.</a:t>
            </a:r>
            <a:endParaRPr dirty="0">
              <a:highlight>
                <a:schemeClr val="lt1"/>
              </a:highlight>
            </a:endParaRPr>
          </a:p>
        </p:txBody>
      </p:sp>
      <p:pic>
        <p:nvPicPr>
          <p:cNvPr id="111" name="Google Shape;111;p14"/>
          <p:cNvPicPr preferRelativeResize="0"/>
          <p:nvPr/>
        </p:nvPicPr>
        <p:blipFill rotWithShape="1">
          <a:blip r:embed="rId3">
            <a:alphaModFix/>
          </a:blip>
          <a:srcRect r="48405"/>
          <a:stretch/>
        </p:blipFill>
        <p:spPr>
          <a:xfrm>
            <a:off x="5543250" y="0"/>
            <a:ext cx="3600751" cy="4734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ctrTitle"/>
          </p:nvPr>
        </p:nvSpPr>
        <p:spPr>
          <a:xfrm>
            <a:off x="529827" y="759070"/>
            <a:ext cx="8004300" cy="699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200" dirty="0">
                <a:solidFill>
                  <a:srgbClr val="990000"/>
                </a:solidFill>
              </a:rPr>
              <a:t>Methodology</a:t>
            </a:r>
            <a:endParaRPr sz="3200" dirty="0">
              <a:solidFill>
                <a:srgbClr val="990000"/>
              </a:solidFill>
            </a:endParaRPr>
          </a:p>
        </p:txBody>
      </p:sp>
      <p:sp>
        <p:nvSpPr>
          <p:cNvPr id="118" name="Google Shape;118;p15"/>
          <p:cNvSpPr txBox="1">
            <a:spLocks noGrp="1"/>
          </p:cNvSpPr>
          <p:nvPr>
            <p:ph type="body" idx="2"/>
          </p:nvPr>
        </p:nvSpPr>
        <p:spPr>
          <a:xfrm>
            <a:off x="518825" y="1629400"/>
            <a:ext cx="4469554" cy="2810700"/>
          </a:xfrm>
          <a:prstGeom prst="rect">
            <a:avLst/>
          </a:prstGeom>
        </p:spPr>
        <p:txBody>
          <a:bodyPr spcFirstLastPara="1" wrap="square" lIns="91425" tIns="45700" rIns="91425" bIns="45700" anchor="t" anchorCtr="0">
            <a:normAutofit/>
          </a:bodyPr>
          <a:lstStyle/>
          <a:p>
            <a:pPr marL="0" lvl="0" indent="0" algn="just" rtl="0">
              <a:spcBef>
                <a:spcPts val="0"/>
              </a:spcBef>
              <a:spcAft>
                <a:spcPts val="0"/>
              </a:spcAft>
              <a:buNone/>
            </a:pPr>
            <a:r>
              <a:rPr lang="en-US" dirty="0">
                <a:solidFill>
                  <a:schemeClr val="tx1"/>
                </a:solidFill>
              </a:rPr>
              <a:t>Following are the main components, in our proposed methodology:</a:t>
            </a:r>
            <a:endParaRPr dirty="0">
              <a:solidFill>
                <a:schemeClr val="tx1"/>
              </a:solidFill>
            </a:endParaRPr>
          </a:p>
          <a:p>
            <a:pPr marL="457200" lvl="0" indent="-342900" algn="just" rtl="0">
              <a:spcBef>
                <a:spcPts val="1800"/>
              </a:spcBef>
              <a:spcAft>
                <a:spcPts val="0"/>
              </a:spcAft>
              <a:buSzPts val="1800"/>
              <a:buChar char="●"/>
            </a:pPr>
            <a:r>
              <a:rPr lang="en-US" dirty="0">
                <a:solidFill>
                  <a:schemeClr val="tx1"/>
                </a:solidFill>
              </a:rPr>
              <a:t>Preprocessing the dataset</a:t>
            </a:r>
            <a:endParaRPr dirty="0">
              <a:solidFill>
                <a:schemeClr val="tx1"/>
              </a:solidFill>
            </a:endParaRPr>
          </a:p>
          <a:p>
            <a:pPr marL="457200" lvl="0" indent="-342900" algn="just" rtl="0">
              <a:spcBef>
                <a:spcPts val="0"/>
              </a:spcBef>
              <a:spcAft>
                <a:spcPts val="0"/>
              </a:spcAft>
              <a:buSzPts val="1800"/>
              <a:buChar char="●"/>
            </a:pPr>
            <a:r>
              <a:rPr lang="en-US" dirty="0">
                <a:solidFill>
                  <a:schemeClr val="tx1"/>
                </a:solidFill>
              </a:rPr>
              <a:t>Data Visualization</a:t>
            </a:r>
            <a:endParaRPr dirty="0">
              <a:solidFill>
                <a:schemeClr val="tx1"/>
              </a:solidFill>
            </a:endParaRPr>
          </a:p>
          <a:p>
            <a:pPr marL="457200" lvl="0" indent="-342900" algn="just" rtl="0">
              <a:spcBef>
                <a:spcPts val="0"/>
              </a:spcBef>
              <a:spcAft>
                <a:spcPts val="0"/>
              </a:spcAft>
              <a:buSzPts val="1800"/>
              <a:buChar char="●"/>
            </a:pPr>
            <a:r>
              <a:rPr lang="en-US" dirty="0">
                <a:solidFill>
                  <a:schemeClr val="tx1"/>
                </a:solidFill>
              </a:rPr>
              <a:t>Model implementation</a:t>
            </a:r>
            <a:endParaRPr dirty="0">
              <a:solidFill>
                <a:schemeClr val="tx1"/>
              </a:solidFill>
            </a:endParaRPr>
          </a:p>
          <a:p>
            <a:pPr marL="457200" lvl="0" indent="-342900" algn="just" rtl="0">
              <a:spcBef>
                <a:spcPts val="0"/>
              </a:spcBef>
              <a:spcAft>
                <a:spcPts val="0"/>
              </a:spcAft>
              <a:buSzPts val="1800"/>
              <a:buChar char="●"/>
            </a:pPr>
            <a:r>
              <a:rPr lang="en-US" dirty="0">
                <a:solidFill>
                  <a:schemeClr val="tx1"/>
                </a:solidFill>
              </a:rPr>
              <a:t>Accuracy metrics analysis</a:t>
            </a:r>
            <a:endParaRPr dirty="0">
              <a:solidFill>
                <a:schemeClr val="tx1"/>
              </a:solidFill>
            </a:endParaRPr>
          </a:p>
        </p:txBody>
      </p:sp>
      <p:pic>
        <p:nvPicPr>
          <p:cNvPr id="119" name="Google Shape;119;p15"/>
          <p:cNvPicPr preferRelativeResize="0"/>
          <p:nvPr/>
        </p:nvPicPr>
        <p:blipFill>
          <a:blip r:embed="rId3">
            <a:alphaModFix amt="90000"/>
          </a:blip>
          <a:stretch>
            <a:fillRect/>
          </a:stretch>
        </p:blipFill>
        <p:spPr>
          <a:xfrm>
            <a:off x="5107975" y="0"/>
            <a:ext cx="4036024" cy="3798800"/>
          </a:xfrm>
          <a:prstGeom prst="rect">
            <a:avLst/>
          </a:prstGeom>
          <a:noFill/>
          <a:ln>
            <a:noFill/>
          </a:ln>
          <a:effectLst>
            <a:reflection endPos="30000" dist="38100" dir="5400000" fadeDir="5400012" sy="-100000" algn="bl" rotWithShape="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6"/>
          <p:cNvSpPr txBox="1">
            <a:spLocks noGrp="1"/>
          </p:cNvSpPr>
          <p:nvPr>
            <p:ph type="ctrTitle"/>
          </p:nvPr>
        </p:nvSpPr>
        <p:spPr>
          <a:xfrm>
            <a:off x="518827" y="794595"/>
            <a:ext cx="8004300" cy="699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450" dirty="0">
                <a:solidFill>
                  <a:srgbClr val="990000"/>
                </a:solidFill>
                <a:highlight>
                  <a:schemeClr val="lt1"/>
                </a:highlight>
              </a:rPr>
              <a:t>Data Preprocessing​</a:t>
            </a:r>
            <a:endParaRPr sz="2600" dirty="0">
              <a:solidFill>
                <a:srgbClr val="990000"/>
              </a:solidFill>
              <a:highlight>
                <a:schemeClr val="lt1"/>
              </a:highlight>
            </a:endParaRPr>
          </a:p>
        </p:txBody>
      </p:sp>
      <p:sp>
        <p:nvSpPr>
          <p:cNvPr id="126" name="Google Shape;126;p16"/>
          <p:cNvSpPr txBox="1">
            <a:spLocks noGrp="1"/>
          </p:cNvSpPr>
          <p:nvPr>
            <p:ph type="body" idx="2"/>
          </p:nvPr>
        </p:nvSpPr>
        <p:spPr>
          <a:xfrm>
            <a:off x="518825" y="1629400"/>
            <a:ext cx="4811100" cy="2810700"/>
          </a:xfrm>
          <a:prstGeom prst="rect">
            <a:avLst/>
          </a:prstGeom>
        </p:spPr>
        <p:txBody>
          <a:bodyPr spcFirstLastPara="1" wrap="square" lIns="91425" tIns="45700" rIns="91425" bIns="45700" anchor="t" anchorCtr="0">
            <a:normAutofit/>
          </a:bodyPr>
          <a:lstStyle/>
          <a:p>
            <a:pPr marL="660400" lvl="0" indent="-317500" algn="just" rtl="0">
              <a:lnSpc>
                <a:spcPct val="115000"/>
              </a:lnSpc>
              <a:spcBef>
                <a:spcPts val="0"/>
              </a:spcBef>
              <a:spcAft>
                <a:spcPts val="0"/>
              </a:spcAft>
              <a:buClr>
                <a:schemeClr val="dk1"/>
              </a:buClr>
              <a:buSzPts val="1400"/>
              <a:buFont typeface="Arial"/>
              <a:buChar char="●"/>
            </a:pPr>
            <a:r>
              <a:rPr lang="en-US" sz="1750" dirty="0">
                <a:solidFill>
                  <a:schemeClr val="dk1"/>
                </a:solidFill>
                <a:highlight>
                  <a:schemeClr val="lt1"/>
                </a:highlight>
                <a:latin typeface="+mn-lt"/>
                <a:ea typeface="Calibri"/>
                <a:cs typeface="Calibri"/>
                <a:sym typeface="Calibri"/>
              </a:rPr>
              <a:t>Check if there are any duplicates.​</a:t>
            </a:r>
            <a:endParaRPr sz="1750" dirty="0">
              <a:solidFill>
                <a:schemeClr val="dk1"/>
              </a:solidFill>
              <a:highlight>
                <a:schemeClr val="lt1"/>
              </a:highlight>
              <a:latin typeface="+mn-lt"/>
              <a:ea typeface="Calibri"/>
              <a:cs typeface="Calibri"/>
              <a:sym typeface="Calibri"/>
            </a:endParaRPr>
          </a:p>
          <a:p>
            <a:pPr marL="660400" lvl="0" indent="-317500" algn="just" rtl="0">
              <a:lnSpc>
                <a:spcPct val="115000"/>
              </a:lnSpc>
              <a:spcBef>
                <a:spcPts val="0"/>
              </a:spcBef>
              <a:spcAft>
                <a:spcPts val="0"/>
              </a:spcAft>
              <a:buClr>
                <a:schemeClr val="dk1"/>
              </a:buClr>
              <a:buSzPts val="1400"/>
              <a:buFont typeface="Arial"/>
              <a:buChar char="●"/>
            </a:pPr>
            <a:r>
              <a:rPr lang="en-US" sz="1750" dirty="0">
                <a:solidFill>
                  <a:schemeClr val="dk1"/>
                </a:solidFill>
                <a:highlight>
                  <a:schemeClr val="lt1"/>
                </a:highlight>
                <a:latin typeface="+mn-lt"/>
                <a:ea typeface="Calibri"/>
                <a:cs typeface="Calibri"/>
                <a:sym typeface="Calibri"/>
              </a:rPr>
              <a:t>Check if there are any null values.​</a:t>
            </a:r>
            <a:endParaRPr sz="1750" dirty="0">
              <a:solidFill>
                <a:schemeClr val="dk1"/>
              </a:solidFill>
              <a:highlight>
                <a:schemeClr val="lt1"/>
              </a:highlight>
              <a:latin typeface="+mn-lt"/>
              <a:ea typeface="Calibri"/>
              <a:cs typeface="Calibri"/>
              <a:sym typeface="Calibri"/>
            </a:endParaRPr>
          </a:p>
          <a:p>
            <a:pPr marL="660400" lvl="0" indent="-317500" algn="just" rtl="0">
              <a:lnSpc>
                <a:spcPct val="115000"/>
              </a:lnSpc>
              <a:spcBef>
                <a:spcPts val="0"/>
              </a:spcBef>
              <a:spcAft>
                <a:spcPts val="0"/>
              </a:spcAft>
              <a:buClr>
                <a:schemeClr val="dk1"/>
              </a:buClr>
              <a:buSzPts val="1400"/>
              <a:buFont typeface="Arial"/>
              <a:buChar char="●"/>
            </a:pPr>
            <a:r>
              <a:rPr lang="en-US" sz="1750" dirty="0">
                <a:solidFill>
                  <a:schemeClr val="dk1"/>
                </a:solidFill>
                <a:highlight>
                  <a:schemeClr val="lt1"/>
                </a:highlight>
                <a:latin typeface="+mn-lt"/>
                <a:ea typeface="Calibri"/>
                <a:cs typeface="Calibri"/>
                <a:sym typeface="Calibri"/>
              </a:rPr>
              <a:t>Handle the null values by filling them with mean values.​</a:t>
            </a:r>
            <a:endParaRPr sz="1750" dirty="0">
              <a:solidFill>
                <a:schemeClr val="dk1"/>
              </a:solidFill>
              <a:highlight>
                <a:schemeClr val="lt1"/>
              </a:highlight>
              <a:latin typeface="+mn-lt"/>
              <a:ea typeface="Calibri"/>
              <a:cs typeface="Calibri"/>
              <a:sym typeface="Calibri"/>
            </a:endParaRPr>
          </a:p>
          <a:p>
            <a:pPr marL="660400" lvl="0" indent="-317500" algn="just" rtl="0">
              <a:lnSpc>
                <a:spcPct val="115000"/>
              </a:lnSpc>
              <a:spcBef>
                <a:spcPts val="0"/>
              </a:spcBef>
              <a:spcAft>
                <a:spcPts val="0"/>
              </a:spcAft>
              <a:buClr>
                <a:schemeClr val="dk1"/>
              </a:buClr>
              <a:buSzPts val="1400"/>
              <a:buFont typeface="Arial"/>
              <a:buChar char="●"/>
            </a:pPr>
            <a:r>
              <a:rPr lang="en-US" sz="1750" dirty="0">
                <a:solidFill>
                  <a:schemeClr val="dk1"/>
                </a:solidFill>
                <a:highlight>
                  <a:schemeClr val="lt1"/>
                </a:highlight>
                <a:latin typeface="+mn-lt"/>
                <a:ea typeface="Calibri"/>
                <a:cs typeface="Calibri"/>
                <a:sym typeface="Calibri"/>
              </a:rPr>
              <a:t>For easy access, rename the column names by removing extra spaces and placing underscores.</a:t>
            </a:r>
            <a:endParaRPr sz="1750" dirty="0">
              <a:solidFill>
                <a:schemeClr val="dk1"/>
              </a:solidFill>
              <a:highlight>
                <a:schemeClr val="lt1"/>
              </a:highlight>
              <a:latin typeface="+mn-lt"/>
              <a:ea typeface="Calibri"/>
              <a:cs typeface="Calibri"/>
              <a:sym typeface="Calibri"/>
            </a:endParaRPr>
          </a:p>
          <a:p>
            <a:pPr marL="0" lvl="0" indent="0" algn="just" rtl="0">
              <a:spcBef>
                <a:spcPts val="0"/>
              </a:spcBef>
              <a:spcAft>
                <a:spcPts val="1800"/>
              </a:spcAft>
              <a:buNone/>
            </a:pPr>
            <a:endParaRPr dirty="0">
              <a:latin typeface="+mn-lt"/>
            </a:endParaRPr>
          </a:p>
        </p:txBody>
      </p:sp>
      <p:pic>
        <p:nvPicPr>
          <p:cNvPr id="127" name="Google Shape;127;p16"/>
          <p:cNvPicPr preferRelativeResize="0"/>
          <p:nvPr/>
        </p:nvPicPr>
        <p:blipFill>
          <a:blip r:embed="rId3">
            <a:alphaModFix/>
          </a:blip>
          <a:stretch>
            <a:fillRect/>
          </a:stretch>
        </p:blipFill>
        <p:spPr>
          <a:xfrm>
            <a:off x="5437925" y="1629395"/>
            <a:ext cx="3509276" cy="212018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7"/>
          <p:cNvSpPr txBox="1">
            <a:spLocks noGrp="1"/>
          </p:cNvSpPr>
          <p:nvPr>
            <p:ph type="ctrTitle"/>
          </p:nvPr>
        </p:nvSpPr>
        <p:spPr>
          <a:xfrm>
            <a:off x="529827" y="987670"/>
            <a:ext cx="4042173" cy="6990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31884"/>
              <a:buFont typeface="Arial"/>
              <a:buNone/>
            </a:pPr>
            <a:r>
              <a:rPr lang="en-US" sz="3450" dirty="0">
                <a:solidFill>
                  <a:srgbClr val="990000"/>
                </a:solidFill>
                <a:highlight>
                  <a:schemeClr val="lt1"/>
                </a:highlight>
              </a:rPr>
              <a:t>Data Preprocessing​</a:t>
            </a:r>
            <a:endParaRPr sz="2600" dirty="0">
              <a:solidFill>
                <a:srgbClr val="990000"/>
              </a:solidFill>
              <a:highlight>
                <a:schemeClr val="lt1"/>
              </a:highlight>
            </a:endParaRPr>
          </a:p>
          <a:p>
            <a:pPr marL="0" lvl="0" indent="0" algn="l" rtl="0">
              <a:spcBef>
                <a:spcPts val="0"/>
              </a:spcBef>
              <a:spcAft>
                <a:spcPts val="0"/>
              </a:spcAft>
              <a:buNone/>
            </a:pPr>
            <a:endParaRPr dirty="0"/>
          </a:p>
        </p:txBody>
      </p:sp>
      <p:sp>
        <p:nvSpPr>
          <p:cNvPr id="134" name="Google Shape;134;p17"/>
          <p:cNvSpPr txBox="1">
            <a:spLocks noGrp="1"/>
          </p:cNvSpPr>
          <p:nvPr>
            <p:ph type="body" idx="2"/>
          </p:nvPr>
        </p:nvSpPr>
        <p:spPr>
          <a:xfrm>
            <a:off x="518825" y="1629400"/>
            <a:ext cx="4274400" cy="2810700"/>
          </a:xfrm>
          <a:prstGeom prst="rect">
            <a:avLst/>
          </a:prstGeom>
        </p:spPr>
        <p:txBody>
          <a:bodyPr spcFirstLastPara="1" wrap="square" lIns="91425" tIns="45700" rIns="91425" bIns="45700" anchor="t" anchorCtr="0">
            <a:normAutofit/>
          </a:bodyPr>
          <a:lstStyle/>
          <a:p>
            <a:pPr marL="0" marR="0" lvl="0" indent="0" algn="just" rtl="0">
              <a:lnSpc>
                <a:spcPct val="100000"/>
              </a:lnSpc>
              <a:spcBef>
                <a:spcPts val="0"/>
              </a:spcBef>
              <a:spcAft>
                <a:spcPts val="0"/>
              </a:spcAft>
              <a:buNone/>
            </a:pPr>
            <a:r>
              <a:rPr lang="en-US" sz="1600" dirty="0"/>
              <a:t>There are two object based attributes(</a:t>
            </a:r>
            <a:r>
              <a:rPr lang="en-US" sz="1600" dirty="0">
                <a:solidFill>
                  <a:schemeClr val="accent2"/>
                </a:solidFill>
              </a:rPr>
              <a:t>‘Status’</a:t>
            </a:r>
            <a:r>
              <a:rPr lang="en-US" sz="1600" dirty="0"/>
              <a:t>, </a:t>
            </a:r>
            <a:r>
              <a:rPr lang="en-US" sz="1600" dirty="0">
                <a:solidFill>
                  <a:schemeClr val="accent2"/>
                </a:solidFill>
              </a:rPr>
              <a:t>‘Country’</a:t>
            </a:r>
            <a:r>
              <a:rPr lang="en-US" sz="1600" dirty="0"/>
              <a:t>) in the dataset. To apply the training models, these attributes must be handled.</a:t>
            </a:r>
            <a:endParaRPr sz="1600" dirty="0"/>
          </a:p>
          <a:p>
            <a:pPr marL="0" lvl="0" indent="0" algn="just" rtl="0">
              <a:spcBef>
                <a:spcPts val="1800"/>
              </a:spcBef>
              <a:spcAft>
                <a:spcPts val="1800"/>
              </a:spcAft>
              <a:buNone/>
            </a:pPr>
            <a:r>
              <a:rPr lang="en-US" sz="1600" dirty="0"/>
              <a:t>Since the column- </a:t>
            </a:r>
            <a:r>
              <a:rPr lang="en-US" sz="1600" dirty="0">
                <a:solidFill>
                  <a:schemeClr val="accent2"/>
                </a:solidFill>
              </a:rPr>
              <a:t>‘Status’</a:t>
            </a:r>
            <a:r>
              <a:rPr lang="en-US" sz="1600" dirty="0"/>
              <a:t> is a categorical attribute with only two values(</a:t>
            </a:r>
            <a:r>
              <a:rPr lang="en-US" sz="1600" dirty="0">
                <a:solidFill>
                  <a:schemeClr val="accent2"/>
                </a:solidFill>
              </a:rPr>
              <a:t>‘Developing’</a:t>
            </a:r>
            <a:r>
              <a:rPr lang="en-US" sz="1600" dirty="0"/>
              <a:t> and </a:t>
            </a:r>
            <a:r>
              <a:rPr lang="en-US" sz="1600" dirty="0">
                <a:solidFill>
                  <a:schemeClr val="accent2"/>
                </a:solidFill>
              </a:rPr>
              <a:t>‘Developed’</a:t>
            </a:r>
            <a:r>
              <a:rPr lang="en-US" sz="1600" dirty="0"/>
              <a:t>), it can be replaced with values ‘0’ and ‘1’.</a:t>
            </a:r>
            <a:endParaRPr sz="1600" dirty="0"/>
          </a:p>
        </p:txBody>
      </p:sp>
      <p:pic>
        <p:nvPicPr>
          <p:cNvPr id="135" name="Google Shape;135;p17"/>
          <p:cNvPicPr preferRelativeResize="0"/>
          <p:nvPr/>
        </p:nvPicPr>
        <p:blipFill>
          <a:blip r:embed="rId3">
            <a:alphaModFix/>
          </a:blip>
          <a:stretch>
            <a:fillRect/>
          </a:stretch>
        </p:blipFill>
        <p:spPr>
          <a:xfrm>
            <a:off x="4793225" y="1089750"/>
            <a:ext cx="4274400" cy="2728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8"/>
          <p:cNvSpPr txBox="1">
            <a:spLocks noGrp="1"/>
          </p:cNvSpPr>
          <p:nvPr>
            <p:ph type="body" idx="2"/>
          </p:nvPr>
        </p:nvSpPr>
        <p:spPr>
          <a:xfrm>
            <a:off x="196650" y="973925"/>
            <a:ext cx="4670400" cy="2810700"/>
          </a:xfrm>
          <a:prstGeom prst="rect">
            <a:avLst/>
          </a:prstGeom>
        </p:spPr>
        <p:txBody>
          <a:bodyPr spcFirstLastPara="1" wrap="square" lIns="91425" tIns="45700" rIns="91425" bIns="45700" anchor="t" anchorCtr="0">
            <a:normAutofit/>
          </a:bodyPr>
          <a:lstStyle/>
          <a:p>
            <a:pPr marL="0" lvl="0" indent="0" algn="just" rtl="0">
              <a:spcBef>
                <a:spcPts val="0"/>
              </a:spcBef>
              <a:spcAft>
                <a:spcPts val="0"/>
              </a:spcAft>
              <a:buNone/>
            </a:pPr>
            <a:r>
              <a:rPr lang="en-US" sz="1600" dirty="0"/>
              <a:t>Since the column - ‘</a:t>
            </a:r>
            <a:r>
              <a:rPr lang="en-US" sz="1600" dirty="0">
                <a:solidFill>
                  <a:schemeClr val="accent2"/>
                </a:solidFill>
              </a:rPr>
              <a:t>Country’</a:t>
            </a:r>
            <a:r>
              <a:rPr lang="en-US" sz="1600" dirty="0"/>
              <a:t> is a nominal attribute with 192 values, it can be handled using Feature Encoding. </a:t>
            </a:r>
            <a:endParaRPr sz="1600" dirty="0"/>
          </a:p>
          <a:p>
            <a:pPr marL="0" lvl="0" indent="0" algn="just" rtl="0">
              <a:lnSpc>
                <a:spcPct val="115000"/>
              </a:lnSpc>
              <a:spcBef>
                <a:spcPts val="1800"/>
              </a:spcBef>
              <a:spcAft>
                <a:spcPts val="0"/>
              </a:spcAft>
              <a:buNone/>
            </a:pPr>
            <a:r>
              <a:rPr lang="en-US" sz="1600" dirty="0"/>
              <a:t>It converts categorical data into dummy or indicator variables, that can be used to feed the regressor models.</a:t>
            </a:r>
            <a:endParaRPr sz="1600" dirty="0"/>
          </a:p>
          <a:p>
            <a:pPr marL="0" lvl="0" indent="0" algn="just" rtl="0">
              <a:lnSpc>
                <a:spcPct val="115000"/>
              </a:lnSpc>
              <a:spcBef>
                <a:spcPts val="800"/>
              </a:spcBef>
              <a:spcAft>
                <a:spcPts val="0"/>
              </a:spcAft>
              <a:buClr>
                <a:schemeClr val="dk1"/>
              </a:buClr>
              <a:buSzPts val="1100"/>
              <a:buFont typeface="Arial"/>
              <a:buNone/>
            </a:pPr>
            <a:r>
              <a:rPr lang="en-US" sz="1600" dirty="0"/>
              <a:t>A similar manipulation technique has been used on the column - </a:t>
            </a:r>
            <a:r>
              <a:rPr lang="en-US" sz="1600" dirty="0">
                <a:solidFill>
                  <a:schemeClr val="accent2"/>
                </a:solidFill>
              </a:rPr>
              <a:t>‘Year’</a:t>
            </a:r>
            <a:r>
              <a:rPr lang="en-US" sz="1600" dirty="0"/>
              <a:t>.</a:t>
            </a:r>
            <a:endParaRPr sz="1600" dirty="0"/>
          </a:p>
          <a:p>
            <a:pPr marL="0" marR="0" lvl="0" indent="0" algn="just" rtl="0">
              <a:lnSpc>
                <a:spcPct val="100000"/>
              </a:lnSpc>
              <a:spcBef>
                <a:spcPts val="800"/>
              </a:spcBef>
              <a:spcAft>
                <a:spcPts val="1800"/>
              </a:spcAft>
              <a:buNone/>
            </a:pPr>
            <a:endParaRPr sz="1600" dirty="0"/>
          </a:p>
        </p:txBody>
      </p:sp>
      <p:pic>
        <p:nvPicPr>
          <p:cNvPr id="142" name="Google Shape;142;p18"/>
          <p:cNvPicPr preferRelativeResize="0"/>
          <p:nvPr/>
        </p:nvPicPr>
        <p:blipFill>
          <a:blip r:embed="rId3">
            <a:alphaModFix/>
          </a:blip>
          <a:stretch>
            <a:fillRect/>
          </a:stretch>
        </p:blipFill>
        <p:spPr>
          <a:xfrm>
            <a:off x="4867050" y="1016000"/>
            <a:ext cx="4203224" cy="215990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ctrTitle"/>
          </p:nvPr>
        </p:nvSpPr>
        <p:spPr>
          <a:xfrm>
            <a:off x="518827" y="794620"/>
            <a:ext cx="8004300" cy="699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350">
                <a:solidFill>
                  <a:srgbClr val="990000"/>
                </a:solidFill>
                <a:highlight>
                  <a:schemeClr val="lt1"/>
                </a:highlight>
              </a:rPr>
              <a:t>Data Visualization ​</a:t>
            </a:r>
            <a:endParaRPr sz="2500">
              <a:solidFill>
                <a:srgbClr val="990000"/>
              </a:solidFill>
              <a:highlight>
                <a:schemeClr val="lt1"/>
              </a:highlight>
            </a:endParaRPr>
          </a:p>
        </p:txBody>
      </p:sp>
      <p:sp>
        <p:nvSpPr>
          <p:cNvPr id="149" name="Google Shape;149;p19"/>
          <p:cNvSpPr txBox="1">
            <a:spLocks noGrp="1"/>
          </p:cNvSpPr>
          <p:nvPr>
            <p:ph type="body" idx="2"/>
          </p:nvPr>
        </p:nvSpPr>
        <p:spPr>
          <a:xfrm>
            <a:off x="518824" y="1629400"/>
            <a:ext cx="7482176" cy="2779314"/>
          </a:xfrm>
          <a:prstGeom prst="rect">
            <a:avLst/>
          </a:prstGeom>
        </p:spPr>
        <p:txBody>
          <a:bodyPr spcFirstLastPara="1" wrap="square" lIns="91425" tIns="45700" rIns="91425" bIns="45700" anchor="t" anchorCtr="0">
            <a:noAutofit/>
          </a:bodyPr>
          <a:lstStyle/>
          <a:p>
            <a:pPr marL="0" lvl="0" indent="0" algn="just" rtl="0">
              <a:spcBef>
                <a:spcPts val="0"/>
              </a:spcBef>
              <a:spcAft>
                <a:spcPts val="0"/>
              </a:spcAft>
              <a:buNone/>
            </a:pPr>
            <a:r>
              <a:rPr lang="en-US" sz="1400" dirty="0">
                <a:solidFill>
                  <a:schemeClr val="tx1"/>
                </a:solidFill>
              </a:rPr>
              <a:t>Some observations:</a:t>
            </a:r>
            <a:endParaRPr sz="1400" dirty="0">
              <a:solidFill>
                <a:schemeClr val="tx1"/>
              </a:solidFill>
            </a:endParaRPr>
          </a:p>
          <a:p>
            <a:pPr marL="660400" lvl="0" indent="-290115" algn="just" rtl="0">
              <a:lnSpc>
                <a:spcPct val="115000"/>
              </a:lnSpc>
              <a:spcBef>
                <a:spcPts val="1800"/>
              </a:spcBef>
              <a:spcAft>
                <a:spcPts val="0"/>
              </a:spcAft>
              <a:buClr>
                <a:schemeClr val="dk1"/>
              </a:buClr>
              <a:buSzPct val="78125"/>
              <a:buFont typeface="Arial"/>
              <a:buChar char="●"/>
            </a:pPr>
            <a:r>
              <a:rPr lang="en-US" sz="1400" dirty="0">
                <a:solidFill>
                  <a:schemeClr val="tx1"/>
                </a:solidFill>
                <a:highlight>
                  <a:schemeClr val="lt1"/>
                </a:highlight>
              </a:rPr>
              <a:t>Using correlation analysis, the variables that impact the predictor variable can be found. ​</a:t>
            </a:r>
            <a:endParaRPr sz="1400" dirty="0">
              <a:solidFill>
                <a:schemeClr val="tx1"/>
              </a:solidFill>
              <a:highlight>
                <a:schemeClr val="lt1"/>
              </a:highlight>
            </a:endParaRPr>
          </a:p>
          <a:p>
            <a:pPr marL="660400" marR="0" lvl="0" indent="-290115" algn="just" rtl="0">
              <a:lnSpc>
                <a:spcPct val="115000"/>
              </a:lnSpc>
              <a:spcBef>
                <a:spcPts val="0"/>
              </a:spcBef>
              <a:spcAft>
                <a:spcPts val="0"/>
              </a:spcAft>
              <a:buClr>
                <a:schemeClr val="dk1"/>
              </a:buClr>
              <a:buSzPct val="78125"/>
              <a:buFont typeface="Arial"/>
              <a:buChar char="●"/>
            </a:pPr>
            <a:r>
              <a:rPr lang="en-US" sz="1400" dirty="0">
                <a:solidFill>
                  <a:schemeClr val="tx1"/>
                </a:solidFill>
                <a:highlight>
                  <a:schemeClr val="lt1"/>
                </a:highlight>
              </a:rPr>
              <a:t>The target variable (in our case ‘</a:t>
            </a:r>
            <a:r>
              <a:rPr lang="en-US" sz="1400" dirty="0">
                <a:solidFill>
                  <a:schemeClr val="accent2"/>
                </a:solidFill>
                <a:highlight>
                  <a:schemeClr val="lt1"/>
                </a:highlight>
              </a:rPr>
              <a:t>life_expectancy</a:t>
            </a:r>
            <a:r>
              <a:rPr lang="en-US" sz="1400" dirty="0">
                <a:solidFill>
                  <a:schemeClr val="tx1"/>
                </a:solidFill>
                <a:highlight>
                  <a:schemeClr val="lt1"/>
                </a:highlight>
              </a:rPr>
              <a:t>’) has a positive correlation with predictor variables columns like ‘</a:t>
            </a:r>
            <a:r>
              <a:rPr lang="en-US" sz="1400" dirty="0">
                <a:solidFill>
                  <a:schemeClr val="accent2"/>
                </a:solidFill>
                <a:highlight>
                  <a:schemeClr val="lt1"/>
                </a:highlight>
              </a:rPr>
              <a:t>schooling</a:t>
            </a:r>
            <a:r>
              <a:rPr lang="en-US" sz="1400" dirty="0">
                <a:solidFill>
                  <a:schemeClr val="tx1"/>
                </a:solidFill>
                <a:highlight>
                  <a:schemeClr val="lt1"/>
                </a:highlight>
              </a:rPr>
              <a:t>’ and ‘</a:t>
            </a:r>
            <a:r>
              <a:rPr lang="en-US" sz="1400" dirty="0">
                <a:solidFill>
                  <a:schemeClr val="accent2"/>
                </a:solidFill>
                <a:highlight>
                  <a:schemeClr val="lt1"/>
                </a:highlight>
              </a:rPr>
              <a:t>Income composition of resources</a:t>
            </a:r>
            <a:r>
              <a:rPr lang="en-US" sz="1400" dirty="0">
                <a:solidFill>
                  <a:schemeClr val="tx1"/>
                </a:solidFill>
                <a:highlight>
                  <a:schemeClr val="lt1"/>
                </a:highlight>
              </a:rPr>
              <a:t>’, ‘</a:t>
            </a:r>
            <a:r>
              <a:rPr lang="en-US" sz="1400" dirty="0">
                <a:solidFill>
                  <a:schemeClr val="accent2"/>
                </a:solidFill>
                <a:highlight>
                  <a:schemeClr val="lt1"/>
                </a:highlight>
              </a:rPr>
              <a:t>thinness_1to19_years</a:t>
            </a:r>
            <a:r>
              <a:rPr lang="en-US" sz="1400" dirty="0">
                <a:solidFill>
                  <a:schemeClr val="tx1"/>
                </a:solidFill>
                <a:highlight>
                  <a:schemeClr val="lt1"/>
                </a:highlight>
              </a:rPr>
              <a:t>’ and ‘</a:t>
            </a:r>
            <a:r>
              <a:rPr lang="en-US" sz="1400" dirty="0">
                <a:solidFill>
                  <a:schemeClr val="accent2"/>
                </a:solidFill>
                <a:highlight>
                  <a:schemeClr val="lt1"/>
                </a:highlight>
              </a:rPr>
              <a:t>thinness_5to9_years</a:t>
            </a:r>
            <a:r>
              <a:rPr lang="en-US" sz="1400" dirty="0">
                <a:solidFill>
                  <a:schemeClr val="tx1"/>
                </a:solidFill>
                <a:highlight>
                  <a:schemeClr val="lt1"/>
                </a:highlight>
              </a:rPr>
              <a:t>’.  ​</a:t>
            </a:r>
            <a:endParaRPr sz="1400" dirty="0">
              <a:solidFill>
                <a:schemeClr val="tx1"/>
              </a:solidFill>
              <a:highlight>
                <a:schemeClr val="lt1"/>
              </a:highlight>
            </a:endParaRPr>
          </a:p>
          <a:p>
            <a:pPr marL="660400" lvl="0" indent="-290115" algn="just" rtl="0">
              <a:lnSpc>
                <a:spcPct val="115000"/>
              </a:lnSpc>
              <a:spcBef>
                <a:spcPts val="0"/>
              </a:spcBef>
              <a:spcAft>
                <a:spcPts val="0"/>
              </a:spcAft>
              <a:buClr>
                <a:schemeClr val="dk1"/>
              </a:buClr>
              <a:buSzPct val="78125"/>
              <a:buFont typeface="Arial"/>
              <a:buChar char="●"/>
            </a:pPr>
            <a:r>
              <a:rPr lang="en-US" sz="1400" dirty="0">
                <a:solidFill>
                  <a:schemeClr val="tx1"/>
                </a:solidFill>
                <a:highlight>
                  <a:schemeClr val="lt1"/>
                </a:highlight>
              </a:rPr>
              <a:t>Similarly, it has a negative correlation with predictor variables columns like ‘</a:t>
            </a:r>
            <a:r>
              <a:rPr lang="en-US" sz="1400" dirty="0">
                <a:solidFill>
                  <a:schemeClr val="accent2"/>
                </a:solidFill>
                <a:highlight>
                  <a:schemeClr val="lt1"/>
                </a:highlight>
              </a:rPr>
              <a:t>adult</a:t>
            </a:r>
            <a:r>
              <a:rPr lang="en-US" sz="1400" dirty="0">
                <a:solidFill>
                  <a:schemeClr val="tx1"/>
                </a:solidFill>
                <a:highlight>
                  <a:schemeClr val="lt1"/>
                </a:highlight>
              </a:rPr>
              <a:t> </a:t>
            </a:r>
            <a:r>
              <a:rPr lang="en-US" sz="1400" dirty="0">
                <a:solidFill>
                  <a:schemeClr val="accent2"/>
                </a:solidFill>
                <a:highlight>
                  <a:schemeClr val="lt1"/>
                </a:highlight>
              </a:rPr>
              <a:t>mortality</a:t>
            </a:r>
            <a:r>
              <a:rPr lang="en-US" sz="1400" dirty="0">
                <a:solidFill>
                  <a:schemeClr val="tx1"/>
                </a:solidFill>
                <a:highlight>
                  <a:schemeClr val="lt1"/>
                </a:highlight>
              </a:rPr>
              <a:t>’.​</a:t>
            </a:r>
            <a:endParaRPr sz="1400" dirty="0">
              <a:solidFill>
                <a:schemeClr val="tx1"/>
              </a:solidFill>
              <a:highlight>
                <a:schemeClr val="lt1"/>
              </a:highlight>
            </a:endParaRPr>
          </a:p>
          <a:p>
            <a:pPr marL="660400" lvl="0" indent="-290115" algn="just" rtl="0">
              <a:lnSpc>
                <a:spcPct val="115000"/>
              </a:lnSpc>
              <a:spcBef>
                <a:spcPts val="0"/>
              </a:spcBef>
              <a:spcAft>
                <a:spcPts val="0"/>
              </a:spcAft>
              <a:buClr>
                <a:schemeClr val="dk1"/>
              </a:buClr>
              <a:buSzPct val="78125"/>
              <a:buFont typeface="Arial"/>
              <a:buChar char="●"/>
            </a:pPr>
            <a:r>
              <a:rPr lang="en-US" sz="1400" dirty="0">
                <a:solidFill>
                  <a:schemeClr val="tx1"/>
                </a:solidFill>
                <a:highlight>
                  <a:schemeClr val="lt1"/>
                </a:highlight>
              </a:rPr>
              <a:t>The life expectancy for developed countries is more than the developing countries.</a:t>
            </a:r>
            <a:endParaRPr sz="1400" dirty="0">
              <a:solidFill>
                <a:schemeClr val="tx1"/>
              </a:solidFill>
              <a:highlight>
                <a:schemeClr val="lt1"/>
              </a:highlight>
            </a:endParaRPr>
          </a:p>
          <a:p>
            <a:pPr marL="0" lvl="0" indent="0" algn="just" rtl="0">
              <a:spcBef>
                <a:spcPts val="0"/>
              </a:spcBef>
              <a:spcAft>
                <a:spcPts val="1800"/>
              </a:spcAft>
              <a:buNone/>
            </a:pPr>
            <a:endParaRPr sz="1400" dirty="0">
              <a:solidFill>
                <a:schemeClr val="tx1"/>
              </a:solidFill>
            </a:endParaRPr>
          </a:p>
        </p:txBody>
      </p:sp>
    </p:spTree>
  </p:cSld>
  <p:clrMapOvr>
    <a:masterClrMapping/>
  </p:clrMapOvr>
</p:sld>
</file>

<file path=ppt/theme/theme1.xml><?xml version="1.0" encoding="utf-8"?>
<a:theme xmlns:a="http://schemas.openxmlformats.org/drawingml/2006/main" name="Mai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152</TotalTime>
  <Words>1029</Words>
  <Application>Microsoft Macintosh PowerPoint</Application>
  <PresentationFormat>On-screen Show (16:9)</PresentationFormat>
  <Paragraphs>99</Paragraphs>
  <Slides>20</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Helvetica</vt:lpstr>
      <vt:lpstr>Noto Sans Symbols</vt:lpstr>
      <vt:lpstr>Main</vt:lpstr>
      <vt:lpstr>Life Expectancy Prediction</vt:lpstr>
      <vt:lpstr>Problem Statement​ </vt:lpstr>
      <vt:lpstr>Real World Problem​</vt:lpstr>
      <vt:lpstr>Dataset Information​</vt:lpstr>
      <vt:lpstr>Methodology</vt:lpstr>
      <vt:lpstr>Data Preprocessing​</vt:lpstr>
      <vt:lpstr>Data Preprocessing​ </vt:lpstr>
      <vt:lpstr>PowerPoint Presentation</vt:lpstr>
      <vt:lpstr>Data Visualization ​</vt:lpstr>
      <vt:lpstr>Data Visualization ​ </vt:lpstr>
      <vt:lpstr>Normalization</vt:lpstr>
      <vt:lpstr>Models</vt:lpstr>
      <vt:lpstr>Model- Linear Regression</vt:lpstr>
      <vt:lpstr>Model - Ridge Regression</vt:lpstr>
      <vt:lpstr>Model- Decision Tree Regression</vt:lpstr>
      <vt:lpstr>Model - ADABOOST  </vt:lpstr>
      <vt:lpstr>Model - XGBoost </vt:lpstr>
      <vt:lpstr>Results: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 Expectancy Prediction</dc:title>
  <cp:lastModifiedBy>Chakilam, Srichandana</cp:lastModifiedBy>
  <cp:revision>24</cp:revision>
  <dcterms:modified xsi:type="dcterms:W3CDTF">2022-12-05T04:16:51Z</dcterms:modified>
</cp:coreProperties>
</file>